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312" r:id="rId3"/>
    <p:sldId id="258" r:id="rId4"/>
    <p:sldId id="290" r:id="rId5"/>
    <p:sldId id="259" r:id="rId6"/>
    <p:sldId id="289" r:id="rId7"/>
    <p:sldId id="291" r:id="rId8"/>
    <p:sldId id="284" r:id="rId9"/>
    <p:sldId id="287" r:id="rId10"/>
    <p:sldId id="285" r:id="rId11"/>
    <p:sldId id="288"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3" r:id="rId33"/>
    <p:sldId id="314" r:id="rId34"/>
    <p:sldId id="317" r:id="rId35"/>
    <p:sldId id="318" r:id="rId36"/>
    <p:sldId id="315" r:id="rId37"/>
    <p:sldId id="316" r:id="rId38"/>
    <p:sldId id="319" r:id="rId39"/>
    <p:sldId id="320" r:id="rId40"/>
    <p:sldId id="321" r:id="rId41"/>
    <p:sldId id="322" r:id="rId42"/>
    <p:sldId id="323" r:id="rId43"/>
    <p:sldId id="324" r:id="rId44"/>
    <p:sldId id="325" r:id="rId45"/>
    <p:sldId id="326" r:id="rId46"/>
    <p:sldId id="327" r:id="rId47"/>
    <p:sldId id="328" r:id="rId48"/>
    <p:sldId id="329" r:id="rId49"/>
    <p:sldId id="336" r:id="rId50"/>
    <p:sldId id="331" r:id="rId51"/>
    <p:sldId id="335" r:id="rId52"/>
    <p:sldId id="333" r:id="rId53"/>
    <p:sldId id="334" r:id="rId54"/>
    <p:sldId id="337" r:id="rId55"/>
    <p:sldId id="338" r:id="rId56"/>
    <p:sldId id="339" r:id="rId57"/>
    <p:sldId id="340" r:id="rId58"/>
    <p:sldId id="343" r:id="rId59"/>
    <p:sldId id="344" r:id="rId60"/>
    <p:sldId id="341" r:id="rId61"/>
    <p:sldId id="342" r:id="rId62"/>
    <p:sldId id="345" r:id="rId63"/>
    <p:sldId id="346" r:id="rId64"/>
    <p:sldId id="347" r:id="rId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02" autoAdjust="0"/>
    <p:restoredTop sz="94660" autoAdjust="0"/>
  </p:normalViewPr>
  <p:slideViewPr>
    <p:cSldViewPr>
      <p:cViewPr varScale="1">
        <p:scale>
          <a:sx n="90" d="100"/>
          <a:sy n="90" d="100"/>
        </p:scale>
        <p:origin x="-1262"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58"/>
    </p:cViewPr>
  </p:sorterViewPr>
  <p:notesViewPr>
    <p:cSldViewPr>
      <p:cViewPr varScale="1">
        <p:scale>
          <a:sx n="70" d="100"/>
          <a:sy n="70" d="100"/>
        </p:scale>
        <p:origin x="-276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718E5-56B6-4D7A-9D32-90165D79717E}" type="datetimeFigureOut">
              <a:rPr lang="ru-RU" smtClean="0"/>
              <a:pPr/>
              <a:t>04.12.2014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DD8FAE-FA6F-4DEA-B485-FD48888F0C8A}" type="slidenum">
              <a:rPr lang="ru-RU" smtClean="0"/>
              <a:pPr/>
              <a:t>‹#›</a:t>
            </a:fld>
            <a:endParaRPr lang="ru-RU"/>
          </a:p>
        </p:txBody>
      </p:sp>
    </p:spTree>
    <p:extLst>
      <p:ext uri="{BB962C8B-B14F-4D97-AF65-F5344CB8AC3E}">
        <p14:creationId xmlns:p14="http://schemas.microsoft.com/office/powerpoint/2010/main" val="3606954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08DD8FAE-FA6F-4DEA-B485-FD48888F0C8A}" type="slidenum">
              <a:rPr lang="ru-RU" smtClean="0"/>
              <a:pPr/>
              <a:t>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04.12.2014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04.12.2014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12.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34.jpeg"/><Relationship Id="rId19" Type="http://schemas.openxmlformats.org/officeDocument/2006/relationships/slide" Target="slide8.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1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image" Target="../media/image38.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14.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36.jpeg"/><Relationship Id="rId19" Type="http://schemas.openxmlformats.org/officeDocument/2006/relationships/slide" Target="slide10.xml"/><Relationship Id="rId4" Type="http://schemas.openxmlformats.org/officeDocument/2006/relationships/image" Target="../media/image16.jpeg"/><Relationship Id="rId9" Type="http://schemas.openxmlformats.org/officeDocument/2006/relationships/slide" Target="slide13.xml"/><Relationship Id="rId14" Type="http://schemas.openxmlformats.org/officeDocument/2006/relationships/image" Target="../media/image24.png"/><Relationship Id="rId22"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5.png"/><Relationship Id="rId18" Type="http://schemas.openxmlformats.org/officeDocument/2006/relationships/image" Target="../media/image18.png"/><Relationship Id="rId3" Type="http://schemas.openxmlformats.org/officeDocument/2006/relationships/image" Target="../media/image15.jpeg"/><Relationship Id="rId21"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slide" Target="slide12.xml"/><Relationship Id="rId2" Type="http://schemas.openxmlformats.org/officeDocument/2006/relationships/image" Target="../media/image14.jpeg"/><Relationship Id="rId16" Type="http://schemas.openxmlformats.org/officeDocument/2006/relationships/image" Target="../media/image32.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image" Target="../media/image17.png"/><Relationship Id="rId15" Type="http://schemas.openxmlformats.org/officeDocument/2006/relationships/slide" Target="slide16.xml"/><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16.jpeg"/><Relationship Id="rId9" Type="http://schemas.openxmlformats.org/officeDocument/2006/relationships/image" Target="../media/image36.jpe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image" Target="../media/image38.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18.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40.png"/><Relationship Id="rId10" Type="http://schemas.openxmlformats.org/officeDocument/2006/relationships/image" Target="../media/image36.jpeg"/><Relationship Id="rId19" Type="http://schemas.openxmlformats.org/officeDocument/2006/relationships/slide" Target="slide14.xml"/><Relationship Id="rId4" Type="http://schemas.openxmlformats.org/officeDocument/2006/relationships/image" Target="../media/image16.jpeg"/><Relationship Id="rId9" Type="http://schemas.openxmlformats.org/officeDocument/2006/relationships/slide" Target="slide17.xml"/><Relationship Id="rId14" Type="http://schemas.openxmlformats.org/officeDocument/2006/relationships/image" Target="../media/image24.png"/><Relationship Id="rId2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image" Target="../media/image39.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20.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41.png"/><Relationship Id="rId10" Type="http://schemas.openxmlformats.org/officeDocument/2006/relationships/image" Target="../media/image36.jpeg"/><Relationship Id="rId19" Type="http://schemas.openxmlformats.org/officeDocument/2006/relationships/slide" Target="slide16.xml"/><Relationship Id="rId4" Type="http://schemas.openxmlformats.org/officeDocument/2006/relationships/image" Target="../media/image16.jpeg"/><Relationship Id="rId9" Type="http://schemas.openxmlformats.org/officeDocument/2006/relationships/slide" Target="slide19.xml"/><Relationship Id="rId14" Type="http://schemas.openxmlformats.org/officeDocument/2006/relationships/image" Target="../media/image24.png"/><Relationship Id="rId22"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audio" Target="file:///D:\GT%20MGGY\&#1055;&#1056;&#1045;&#1047;&#1045;&#1053;&#1058;&#1040;&#1062;&#1048;&#1071;%20&#1052;&#1054;&#1071;!!!\SONY%20A%20(&#1075;&#1086;&#1090;)\&#1087;&#1088;&#1077;&#1079;&#1077;&#1085;&#1090;&#1072;&#1094;&#1080;&#1103;\&#1054;&#1089;&#1085;&#1086;&#1074;&#1085;&#1086;&#1081;%20&#1092;&#1086;&#1085;.wav"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image" Target="../media/image39.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22.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slide" Target="slide21.xml"/><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42.png"/><Relationship Id="rId10" Type="http://schemas.openxmlformats.org/officeDocument/2006/relationships/image" Target="../media/image36.jpeg"/><Relationship Id="rId19" Type="http://schemas.openxmlformats.org/officeDocument/2006/relationships/slide" Target="slide18.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 Id="rId22"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2.pn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image" Target="../media/image39.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24.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slide" Target="slide23.xml"/><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42.png"/><Relationship Id="rId10" Type="http://schemas.openxmlformats.org/officeDocument/2006/relationships/image" Target="../media/image36.jpeg"/><Relationship Id="rId19" Type="http://schemas.openxmlformats.org/officeDocument/2006/relationships/slide" Target="slide20.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 Id="rId22"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2.png"/><Relationship Id="rId2"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32.png"/><Relationship Id="rId26" Type="http://schemas.openxmlformats.org/officeDocument/2006/relationships/image" Target="../media/image50.png"/><Relationship Id="rId39" Type="http://schemas.openxmlformats.org/officeDocument/2006/relationships/image" Target="../media/image63.png"/><Relationship Id="rId3" Type="http://schemas.openxmlformats.org/officeDocument/2006/relationships/image" Target="../media/image15.jpeg"/><Relationship Id="rId21" Type="http://schemas.openxmlformats.org/officeDocument/2006/relationships/image" Target="../media/image45.png"/><Relationship Id="rId34" Type="http://schemas.openxmlformats.org/officeDocument/2006/relationships/image" Target="../media/image58.png"/><Relationship Id="rId42" Type="http://schemas.openxmlformats.org/officeDocument/2006/relationships/image" Target="../media/image66.png"/><Relationship Id="rId47" Type="http://schemas.openxmlformats.org/officeDocument/2006/relationships/image" Target="../media/image39.png"/><Relationship Id="rId50" Type="http://schemas.openxmlformats.org/officeDocument/2006/relationships/image" Target="../media/image72.jpe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26.xml"/><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46" Type="http://schemas.openxmlformats.org/officeDocument/2006/relationships/image" Target="../media/image70.png"/><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44.png"/><Relationship Id="rId29" Type="http://schemas.openxmlformats.org/officeDocument/2006/relationships/image" Target="../media/image53.png"/><Relationship Id="rId41"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45" Type="http://schemas.openxmlformats.org/officeDocument/2006/relationships/image" Target="../media/image69.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49" Type="http://schemas.openxmlformats.org/officeDocument/2006/relationships/image" Target="../media/image71.png"/><Relationship Id="rId10" Type="http://schemas.openxmlformats.org/officeDocument/2006/relationships/image" Target="../media/image43.jpeg"/><Relationship Id="rId19" Type="http://schemas.openxmlformats.org/officeDocument/2006/relationships/slide" Target="slide22.xml"/><Relationship Id="rId31" Type="http://schemas.openxmlformats.org/officeDocument/2006/relationships/image" Target="../media/image55.png"/><Relationship Id="rId44" Type="http://schemas.openxmlformats.org/officeDocument/2006/relationships/image" Target="../media/image68.png"/><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43" Type="http://schemas.openxmlformats.org/officeDocument/2006/relationships/image" Target="../media/image67.png"/><Relationship Id="rId48" Type="http://schemas.openxmlformats.org/officeDocument/2006/relationships/image" Target="../media/image38.png"/><Relationship Id="rId8" Type="http://schemas.openxmlformats.org/officeDocument/2006/relationships/image" Target="../media/image20.png"/><Relationship Id="rId51"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jpeg"/><Relationship Id="rId21" Type="http://schemas.openxmlformats.org/officeDocument/2006/relationships/image" Target="../media/image61.png"/><Relationship Id="rId34" Type="http://schemas.openxmlformats.org/officeDocument/2006/relationships/image" Target="../media/image72.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1.png"/><Relationship Id="rId2" Type="http://schemas.openxmlformats.org/officeDocument/2006/relationships/slide" Target="slide11.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38.png"/><Relationship Id="rId5" Type="http://schemas.openxmlformats.org/officeDocument/2006/relationships/image" Target="../media/image73.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3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slide" Target="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28.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slide" Target="slide2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74.jpeg"/><Relationship Id="rId19" Type="http://schemas.openxmlformats.org/officeDocument/2006/relationships/slide" Target="slide24.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image" Target="../media/image42.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30.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slide" Target="slide29.xml"/><Relationship Id="rId10" Type="http://schemas.openxmlformats.org/officeDocument/2006/relationships/image" Target="../media/image75.jpeg"/><Relationship Id="rId19" Type="http://schemas.openxmlformats.org/officeDocument/2006/relationships/slide" Target="slide26.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 Id="rId22"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image" Target="../media/image42.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slide" Target="slide32.xml"/><Relationship Id="rId18" Type="http://schemas.openxmlformats.org/officeDocument/2006/relationships/image" Target="../media/image78.png"/><Relationship Id="rId3" Type="http://schemas.openxmlformats.org/officeDocument/2006/relationships/image" Target="../media/image15.jpeg"/><Relationship Id="rId21" Type="http://schemas.openxmlformats.org/officeDocument/2006/relationships/image" Target="../media/image81.png"/><Relationship Id="rId7" Type="http://schemas.openxmlformats.org/officeDocument/2006/relationships/slide" Target="slide11.xml"/><Relationship Id="rId12" Type="http://schemas.openxmlformats.org/officeDocument/2006/relationships/image" Target="../media/image25.png"/><Relationship Id="rId17" Type="http://schemas.openxmlformats.org/officeDocument/2006/relationships/image" Target="../media/image17.png"/><Relationship Id="rId2" Type="http://schemas.openxmlformats.org/officeDocument/2006/relationships/image" Target="../media/image14.jpeg"/><Relationship Id="rId16" Type="http://schemas.openxmlformats.org/officeDocument/2006/relationships/image" Target="../media/image35.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28.xml"/><Relationship Id="rId10" Type="http://schemas.openxmlformats.org/officeDocument/2006/relationships/image" Target="../media/image4.png"/><Relationship Id="rId19" Type="http://schemas.openxmlformats.org/officeDocument/2006/relationships/image" Target="../media/image79.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 Id="rId22"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35.png"/><Relationship Id="rId9"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slide" Target="slide34.xml"/><Relationship Id="rId18" Type="http://schemas.openxmlformats.org/officeDocument/2006/relationships/slide" Target="slide33.xml"/><Relationship Id="rId3" Type="http://schemas.openxmlformats.org/officeDocument/2006/relationships/image" Target="../media/image15.jpeg"/><Relationship Id="rId7" Type="http://schemas.openxmlformats.org/officeDocument/2006/relationships/slide" Target="slide11.xml"/><Relationship Id="rId12" Type="http://schemas.openxmlformats.org/officeDocument/2006/relationships/image" Target="../media/image25.png"/><Relationship Id="rId17" Type="http://schemas.openxmlformats.org/officeDocument/2006/relationships/image" Target="../media/image17.png"/><Relationship Id="rId2" Type="http://schemas.openxmlformats.org/officeDocument/2006/relationships/image" Target="../media/image14.jpe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30.xml"/><Relationship Id="rId10"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slide" Target="slide36.xml"/><Relationship Id="rId18" Type="http://schemas.openxmlformats.org/officeDocument/2006/relationships/image" Target="../media/image87.png"/><Relationship Id="rId3" Type="http://schemas.openxmlformats.org/officeDocument/2006/relationships/image" Target="../media/image15.jpeg"/><Relationship Id="rId21" Type="http://schemas.openxmlformats.org/officeDocument/2006/relationships/image" Target="../media/image90.png"/><Relationship Id="rId7" Type="http://schemas.openxmlformats.org/officeDocument/2006/relationships/slide" Target="slide35.xml"/><Relationship Id="rId12" Type="http://schemas.openxmlformats.org/officeDocument/2006/relationships/image" Target="../media/image25.png"/><Relationship Id="rId17" Type="http://schemas.openxmlformats.org/officeDocument/2006/relationships/image" Target="../media/image86.jpeg"/><Relationship Id="rId2" Type="http://schemas.openxmlformats.org/officeDocument/2006/relationships/image" Target="../media/image14.jpeg"/><Relationship Id="rId16" Type="http://schemas.openxmlformats.org/officeDocument/2006/relationships/image" Target="../media/image1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32.xml"/><Relationship Id="rId10" Type="http://schemas.openxmlformats.org/officeDocument/2006/relationships/image" Target="../media/image4.png"/><Relationship Id="rId19" Type="http://schemas.openxmlformats.org/officeDocument/2006/relationships/image" Target="../media/image88.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 Id="rId22" Type="http://schemas.openxmlformats.org/officeDocument/2006/relationships/image" Target="../media/image91.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slide" Target="slide34.xml"/><Relationship Id="rId4" Type="http://schemas.openxmlformats.org/officeDocument/2006/relationships/image" Target="../media/image86.jpeg"/><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slide" Target="slide38.xml"/><Relationship Id="rId18" Type="http://schemas.openxmlformats.org/officeDocument/2006/relationships/image" Target="../media/image17.png"/><Relationship Id="rId3" Type="http://schemas.openxmlformats.org/officeDocument/2006/relationships/image" Target="../media/image15.jpeg"/><Relationship Id="rId7" Type="http://schemas.openxmlformats.org/officeDocument/2006/relationships/slide" Target="slide11.xml"/><Relationship Id="rId12" Type="http://schemas.openxmlformats.org/officeDocument/2006/relationships/image" Target="../media/image25.png"/><Relationship Id="rId17" Type="http://schemas.openxmlformats.org/officeDocument/2006/relationships/image" Target="../media/image35.png"/><Relationship Id="rId2" Type="http://schemas.openxmlformats.org/officeDocument/2006/relationships/image" Target="../media/image14.jpeg"/><Relationship Id="rId16" Type="http://schemas.openxmlformats.org/officeDocument/2006/relationships/slide" Target="slide37.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34.xml"/><Relationship Id="rId10"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 Target="slide11.xml"/><Relationship Id="rId1" Type="http://schemas.openxmlformats.org/officeDocument/2006/relationships/slideLayout" Target="../slideLayouts/slideLayout7.xml"/><Relationship Id="rId5" Type="http://schemas.openxmlformats.org/officeDocument/2006/relationships/slide" Target="slide36.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slide" Target="slide40.xml"/><Relationship Id="rId18" Type="http://schemas.openxmlformats.org/officeDocument/2006/relationships/slide" Target="slide39.xml"/><Relationship Id="rId3" Type="http://schemas.openxmlformats.org/officeDocument/2006/relationships/image" Target="../media/image15.jpeg"/><Relationship Id="rId7" Type="http://schemas.openxmlformats.org/officeDocument/2006/relationships/slide" Target="slide11.xml"/><Relationship Id="rId12" Type="http://schemas.openxmlformats.org/officeDocument/2006/relationships/image" Target="../media/image25.png"/><Relationship Id="rId17" Type="http://schemas.openxmlformats.org/officeDocument/2006/relationships/image" Target="../media/image17.png"/><Relationship Id="rId2" Type="http://schemas.openxmlformats.org/officeDocument/2006/relationships/image" Target="../media/image14.jpe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36.xml"/><Relationship Id="rId10"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 Target="slide11.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slide" Target="slide10.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slide" Target="slide42.xml"/><Relationship Id="rId18" Type="http://schemas.openxmlformats.org/officeDocument/2006/relationships/image" Target="../media/image96.png"/><Relationship Id="rId3" Type="http://schemas.openxmlformats.org/officeDocument/2006/relationships/image" Target="../media/image15.jpeg"/><Relationship Id="rId21" Type="http://schemas.openxmlformats.org/officeDocument/2006/relationships/image" Target="../media/image27.png"/><Relationship Id="rId7" Type="http://schemas.openxmlformats.org/officeDocument/2006/relationships/slide" Target="slide11.xml"/><Relationship Id="rId12" Type="http://schemas.openxmlformats.org/officeDocument/2006/relationships/image" Target="../media/image25.png"/><Relationship Id="rId17" Type="http://schemas.openxmlformats.org/officeDocument/2006/relationships/image" Target="../media/image39.png"/><Relationship Id="rId2" Type="http://schemas.openxmlformats.org/officeDocument/2006/relationships/image" Target="../media/image14.jpeg"/><Relationship Id="rId16" Type="http://schemas.openxmlformats.org/officeDocument/2006/relationships/image" Target="../media/image38.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17.png"/><Relationship Id="rId10" Type="http://schemas.openxmlformats.org/officeDocument/2006/relationships/image" Target="../media/image4.png"/><Relationship Id="rId19" Type="http://schemas.openxmlformats.org/officeDocument/2006/relationships/image" Target="../media/image97.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 Id="rId22" Type="http://schemas.openxmlformats.org/officeDocument/2006/relationships/slide" Target="slide41.xml"/></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5.jpeg"/><Relationship Id="rId7" Type="http://schemas.openxmlformats.org/officeDocument/2006/relationships/image" Target="../media/image97.png"/><Relationship Id="rId2"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39.png"/><Relationship Id="rId10" Type="http://schemas.openxmlformats.org/officeDocument/2006/relationships/slide" Target="slide40.xml"/><Relationship Id="rId4" Type="http://schemas.openxmlformats.org/officeDocument/2006/relationships/image" Target="../media/image38.png"/><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image" Target="../media/image48.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44.xml"/><Relationship Id="rId25" Type="http://schemas.openxmlformats.org/officeDocument/2006/relationships/slide" Target="slide43.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image" Target="../media/image96.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39.png"/><Relationship Id="rId10" Type="http://schemas.openxmlformats.org/officeDocument/2006/relationships/image" Target="../media/image98.jpeg"/><Relationship Id="rId19" Type="http://schemas.openxmlformats.org/officeDocument/2006/relationships/slide" Target="slide40.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 Id="rId22"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8.jpeg"/><Relationship Id="rId7" Type="http://schemas.openxmlformats.org/officeDocument/2006/relationships/image" Target="../media/image39.png"/><Relationship Id="rId2"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image" Target="../media/image99.png"/><Relationship Id="rId9" Type="http://schemas.openxmlformats.org/officeDocument/2006/relationships/slide" Target="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slide" Target="slide42.xml"/><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image" Target="../media/image32.png"/><Relationship Id="rId2" Type="http://schemas.openxmlformats.org/officeDocument/2006/relationships/image" Target="../media/image14.jpeg"/><Relationship Id="rId16" Type="http://schemas.openxmlformats.org/officeDocument/2006/relationships/slide" Target="slide46.xml"/><Relationship Id="rId20" Type="http://schemas.openxmlformats.org/officeDocument/2006/relationships/slide" Target="slide4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100.jpeg"/><Relationship Id="rId19" Type="http://schemas.openxmlformats.org/officeDocument/2006/relationships/image" Target="../media/image101.png"/><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 Target="slide26.xml"/><Relationship Id="rId1" Type="http://schemas.openxmlformats.org/officeDocument/2006/relationships/slideLayout" Target="../slideLayouts/slideLayout7.xml"/><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slide" Target="slide47.xml"/><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48.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102.jpeg"/><Relationship Id="rId19" Type="http://schemas.openxmlformats.org/officeDocument/2006/relationships/slide" Target="slide44.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 Target="slide26.xml"/><Relationship Id="rId1" Type="http://schemas.openxmlformats.org/officeDocument/2006/relationships/slideLayout" Target="../slideLayouts/slideLayout7.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slide" Target="slide49.xml"/><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50.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104.jpeg"/><Relationship Id="rId19" Type="http://schemas.openxmlformats.org/officeDocument/2006/relationships/slide" Target="slide46.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slide" Target="slide2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6.wmf"/><Relationship Id="rId5" Type="http://schemas.openxmlformats.org/officeDocument/2006/relationships/oleObject" Target="../embeddings/oleObject1.bin"/><Relationship Id="rId4" Type="http://schemas.openxmlformats.org/officeDocument/2006/relationships/image" Target="../media/image104.jpeg"/><Relationship Id="rId9" Type="http://schemas.openxmlformats.org/officeDocument/2006/relationships/slide" Target="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4.jpe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slide" Target="slide51.xml"/><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52.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108.jpeg"/><Relationship Id="rId19" Type="http://schemas.openxmlformats.org/officeDocument/2006/relationships/slide" Target="slide48.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51.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slide" Target="slide26.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10.wmf"/><Relationship Id="rId5" Type="http://schemas.openxmlformats.org/officeDocument/2006/relationships/oleObject" Target="../embeddings/oleObject3.bin"/><Relationship Id="rId4" Type="http://schemas.openxmlformats.org/officeDocument/2006/relationships/image" Target="../media/image108.jpeg"/><Relationship Id="rId9" Type="http://schemas.openxmlformats.org/officeDocument/2006/relationships/slide" Target="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slide" Target="slide53.xml"/><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54.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112.jpeg"/><Relationship Id="rId19" Type="http://schemas.openxmlformats.org/officeDocument/2006/relationships/slide" Target="slide50.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53.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slide" Target="slide26.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4.wmf"/><Relationship Id="rId5" Type="http://schemas.openxmlformats.org/officeDocument/2006/relationships/oleObject" Target="../embeddings/oleObject5.bin"/><Relationship Id="rId4" Type="http://schemas.openxmlformats.org/officeDocument/2006/relationships/image" Target="../media/image112.jpeg"/><Relationship Id="rId9" Type="http://schemas.openxmlformats.org/officeDocument/2006/relationships/slide" Target="slide52.xml"/></Relationships>
</file>

<file path=ppt/slides/_rels/slide5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slide" Target="slide55.xml"/><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56.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116.jpeg"/><Relationship Id="rId19" Type="http://schemas.openxmlformats.org/officeDocument/2006/relationships/slide" Target="slide52.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slide" Target="slide5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18.wmf"/><Relationship Id="rId5" Type="http://schemas.openxmlformats.org/officeDocument/2006/relationships/oleObject" Target="../embeddings/oleObject7.bin"/><Relationship Id="rId4" Type="http://schemas.openxmlformats.org/officeDocument/2006/relationships/image" Target="../media/image116.jpeg"/></Relationships>
</file>

<file path=ppt/slides/_rels/slide5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15.jpeg"/><Relationship Id="rId21" Type="http://schemas.openxmlformats.org/officeDocument/2006/relationships/slide" Target="slide57.xml"/><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slide" Target="slide58.xml"/><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116.jpeg"/><Relationship Id="rId19" Type="http://schemas.openxmlformats.org/officeDocument/2006/relationships/slide" Target="slide54.xml"/><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57.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 Target="slide26.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0.wmf"/><Relationship Id="rId5" Type="http://schemas.openxmlformats.org/officeDocument/2006/relationships/oleObject" Target="../embeddings/oleObject8.bin"/><Relationship Id="rId4" Type="http://schemas.openxmlformats.org/officeDocument/2006/relationships/image" Target="../media/image116.jpeg"/><Relationship Id="rId9" Type="http://schemas.openxmlformats.org/officeDocument/2006/relationships/slide" Target="slide56.xml"/></Relationships>
</file>

<file path=ppt/slides/_rels/slide58.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slide" Target="slide60.xml"/><Relationship Id="rId3" Type="http://schemas.openxmlformats.org/officeDocument/2006/relationships/image" Target="../media/image15.jpeg"/><Relationship Id="rId7" Type="http://schemas.openxmlformats.org/officeDocument/2006/relationships/slide" Target="slide59.xml"/><Relationship Id="rId12" Type="http://schemas.openxmlformats.org/officeDocument/2006/relationships/image" Target="../media/image25.png"/><Relationship Id="rId2" Type="http://schemas.openxmlformats.org/officeDocument/2006/relationships/image" Target="../media/image14.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56.xml"/><Relationship Id="rId10"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1.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image" Target="../media/image30.png"/><Relationship Id="rId2" Type="http://schemas.openxmlformats.org/officeDocument/2006/relationships/image" Target="../media/image14.jpe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16.jpeg"/><Relationship Id="rId9" Type="http://schemas.openxmlformats.org/officeDocument/2006/relationships/slide" Target="slide11.xml"/><Relationship Id="rId14" Type="http://schemas.openxmlformats.org/officeDocument/2006/relationships/image" Target="../media/image24.png"/></Relationships>
</file>

<file path=ppt/slides/_rels/slide60.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slide" Target="slide62.xml"/><Relationship Id="rId3" Type="http://schemas.openxmlformats.org/officeDocument/2006/relationships/image" Target="../media/image15.jpeg"/><Relationship Id="rId7" Type="http://schemas.openxmlformats.org/officeDocument/2006/relationships/slide" Target="slide61.xml"/><Relationship Id="rId12" Type="http://schemas.openxmlformats.org/officeDocument/2006/relationships/image" Target="../media/image25.png"/><Relationship Id="rId2" Type="http://schemas.openxmlformats.org/officeDocument/2006/relationships/image" Target="../media/image14.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slide" Target="slide58.xml"/><Relationship Id="rId10"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 Target="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4.png"/><Relationship Id="rId18" Type="http://schemas.openxmlformats.org/officeDocument/2006/relationships/slide" Target="slide60.xml"/><Relationship Id="rId3" Type="http://schemas.openxmlformats.org/officeDocument/2006/relationships/image" Target="../media/image15.jpe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32.png"/><Relationship Id="rId2" Type="http://schemas.openxmlformats.org/officeDocument/2006/relationships/image" Target="../media/image14.jpeg"/><Relationship Id="rId16" Type="http://schemas.openxmlformats.org/officeDocument/2006/relationships/slide" Target="slide64.xml"/><Relationship Id="rId20" Type="http://schemas.openxmlformats.org/officeDocument/2006/relationships/slide" Target="slide6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2.png"/><Relationship Id="rId19"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124.jpeg"/><Relationship Id="rId1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 Target="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image" Target="../media/image30.png"/><Relationship Id="rId2" Type="http://schemas.openxmlformats.org/officeDocument/2006/relationships/image" Target="../media/image14.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22.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4.png"/><Relationship Id="rId18" Type="http://schemas.openxmlformats.org/officeDocument/2006/relationships/image" Target="../media/image32.png"/><Relationship Id="rId3" Type="http://schemas.openxmlformats.org/officeDocument/2006/relationships/image" Target="../media/image15.jpe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10.xml"/><Relationship Id="rId2" Type="http://schemas.openxmlformats.org/officeDocument/2006/relationships/image" Target="../media/image14.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22.png"/><Relationship Id="rId19" Type="http://schemas.openxmlformats.org/officeDocument/2006/relationships/slide" Target="slide4.xml"/><Relationship Id="rId4" Type="http://schemas.openxmlformats.org/officeDocument/2006/relationships/image" Target="../media/image16.jpeg"/><Relationship Id="rId9" Type="http://schemas.openxmlformats.org/officeDocument/2006/relationships/image" Target="../media/image33.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5000" dirty="0" smtClean="0">
                <a:solidFill>
                  <a:schemeClr val="bg1">
                    <a:lumMod val="50000"/>
                  </a:schemeClr>
                </a:solidFill>
                <a:effectLst>
                  <a:outerShdw blurRad="38100" dist="38100" dir="2700000" algn="tl">
                    <a:srgbClr val="000000">
                      <a:alpha val="43137"/>
                    </a:srgbClr>
                  </a:outerShdw>
                </a:effectLst>
                <a:latin typeface="Bookman Old Style" pitchFamily="18" charset="0"/>
              </a:rPr>
              <a:t>Для продолжения </a:t>
            </a:r>
            <a:endParaRPr lang="ru-RU" sz="5000" dirty="0">
              <a:solidFill>
                <a:schemeClr val="bg1">
                  <a:lumMod val="50000"/>
                </a:schemeClr>
              </a:solidFill>
              <a:effectLst>
                <a:outerShdw blurRad="38100" dist="38100" dir="2700000" algn="tl">
                  <a:srgbClr val="000000">
                    <a:alpha val="43137"/>
                  </a:srgbClr>
                </a:outerShdw>
              </a:effectLst>
              <a:latin typeface="Bookman Old Style" pitchFamily="18" charset="0"/>
            </a:endParaRPr>
          </a:p>
        </p:txBody>
      </p:sp>
      <p:sp>
        <p:nvSpPr>
          <p:cNvPr id="3" name="Подзаголовок 2"/>
          <p:cNvSpPr>
            <a:spLocks noGrp="1"/>
          </p:cNvSpPr>
          <p:nvPr>
            <p:ph type="subTitle" idx="1"/>
          </p:nvPr>
        </p:nvSpPr>
        <p:spPr/>
        <p:txBody>
          <a:bodyPr>
            <a:normAutofit/>
          </a:bodyPr>
          <a:lstStyle/>
          <a:p>
            <a:r>
              <a:rPr lang="ru-RU" sz="3000" dirty="0" smtClean="0">
                <a:solidFill>
                  <a:schemeClr val="bg1">
                    <a:lumMod val="50000"/>
                  </a:schemeClr>
                </a:solidFill>
                <a:effectLst>
                  <a:outerShdw blurRad="38100" dist="38100" dir="2700000" algn="tl">
                    <a:srgbClr val="000000">
                      <a:alpha val="43137"/>
                    </a:srgbClr>
                  </a:outerShdw>
                </a:effectLst>
                <a:latin typeface="Bookman Old Style" pitchFamily="18" charset="0"/>
              </a:rPr>
              <a:t>Нажми пробел</a:t>
            </a:r>
            <a:endParaRPr lang="ru-RU" sz="3000" dirty="0">
              <a:solidFill>
                <a:schemeClr val="bg1">
                  <a:lumMod val="50000"/>
                </a:schemeClr>
              </a:solidFill>
              <a:effectLst>
                <a:outerShdw blurRad="38100" dist="38100" dir="2700000" algn="tl">
                  <a:srgbClr val="000000">
                    <a:alpha val="43137"/>
                  </a:srgbClr>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0" y="5572140"/>
            <a:ext cx="176924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7072298" y="5572140"/>
            <a:ext cx="2071702"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Жил да был за </a:t>
            </a: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2000 </a:t>
            </a: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лет до Рождества Христова  всемогущий олигарх Ходжа Н.   </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1033" name="Picture 9" descr="C:\Documents and Settings\Администратор\Мои документы\Мои рисунки\Олигагх2.png"/>
          <p:cNvPicPr>
            <a:picLocks noChangeAspect="1" noChangeArrowheads="1"/>
          </p:cNvPicPr>
          <p:nvPr/>
        </p:nvPicPr>
        <p:blipFill>
          <a:blip r:embed="rId20"/>
          <a:srcRect/>
          <a:stretch>
            <a:fillRect/>
          </a:stretch>
        </p:blipFill>
        <p:spPr bwMode="auto">
          <a:xfrm>
            <a:off x="1357290" y="2571744"/>
            <a:ext cx="1444625" cy="2090738"/>
          </a:xfrm>
          <a:prstGeom prst="rect">
            <a:avLst/>
          </a:prstGeom>
          <a:noFill/>
          <a:effectLst>
            <a:outerShdw blurRad="127000" dist="63500" dir="6000000" sx="103000" sy="103000" algn="t" rotWithShape="0">
              <a:prstClr val="black">
                <a:alpha val="60000"/>
              </a:prstClr>
            </a:outerShdw>
          </a:effectLst>
        </p:spPr>
      </p:pic>
    </p:spTree>
  </p:cSld>
  <p:clrMapOvr>
    <a:masterClrMapping/>
  </p:clrMapOvr>
  <p:transition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9" descr="C:\Documents and Settings\Администратор\Мои документы\Мои рисунки\Олигагх2.png"/>
          <p:cNvPicPr>
            <a:picLocks noChangeAspect="1" noChangeArrowheads="1"/>
          </p:cNvPicPr>
          <p:nvPr/>
        </p:nvPicPr>
        <p:blipFill>
          <a:blip r:embed="rId4"/>
          <a:srcRect/>
          <a:stretch>
            <a:fillRect/>
          </a:stretch>
        </p:blipFill>
        <p:spPr bwMode="auto">
          <a:xfrm>
            <a:off x="2214546" y="4143380"/>
            <a:ext cx="1643074" cy="2377944"/>
          </a:xfrm>
          <a:prstGeom prst="rect">
            <a:avLst/>
          </a:prstGeom>
          <a:noFill/>
          <a:effectLst>
            <a:outerShdw blurRad="127000" dist="63500" dir="6000000" sx="103000" sy="103000" algn="t" rotWithShape="0">
              <a:prstClr val="black">
                <a:alpha val="6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Б</a:t>
            </a: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ыло </a:t>
            </a: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у него всё и ещё два сына. </a:t>
            </a: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 Однажды </a:t>
            </a: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захотелось Ходже чего-то особенного</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26" name="Picture 7" descr="C:\Documents and Settings\Администратор\Мои документы\Мои рисунки\Олигагх.png"/>
          <p:cNvPicPr>
            <a:picLocks noChangeAspect="1" noChangeArrowheads="1"/>
          </p:cNvPicPr>
          <p:nvPr/>
        </p:nvPicPr>
        <p:blipFill>
          <a:blip r:embed="rId20"/>
          <a:srcRect/>
          <a:stretch>
            <a:fillRect/>
          </a:stretch>
        </p:blipFill>
        <p:spPr bwMode="auto">
          <a:xfrm>
            <a:off x="2428860" y="3000372"/>
            <a:ext cx="2000264" cy="1531597"/>
          </a:xfrm>
          <a:prstGeom prst="rect">
            <a:avLst/>
          </a:prstGeom>
          <a:noFill/>
          <a:effectLst>
            <a:outerShdw blurRad="50800" dist="38100" dir="5400000" algn="t" rotWithShape="0">
              <a:prstClr val="black">
                <a:alpha val="40000"/>
              </a:prstClr>
            </a:outerShdw>
          </a:effectLst>
        </p:spPr>
      </p:pic>
      <p:pic>
        <p:nvPicPr>
          <p:cNvPr id="2050" name="Picture 2" descr="C:\Documents and Settings\Администратор\Рабочий стол\Новая папка\neotux.png"/>
          <p:cNvPicPr>
            <a:picLocks noChangeAspect="1" noChangeArrowheads="1"/>
          </p:cNvPicPr>
          <p:nvPr/>
        </p:nvPicPr>
        <p:blipFill>
          <a:blip r:embed="rId21"/>
          <a:srcRect/>
          <a:stretch>
            <a:fillRect/>
          </a:stretch>
        </p:blipFill>
        <p:spPr bwMode="auto">
          <a:xfrm>
            <a:off x="1000100" y="3571876"/>
            <a:ext cx="779470" cy="779470"/>
          </a:xfrm>
          <a:prstGeom prst="rect">
            <a:avLst/>
          </a:prstGeom>
          <a:noFill/>
          <a:effectLst>
            <a:outerShdw blurRad="50800" dist="38100" dir="5400000" algn="t" rotWithShape="0">
              <a:prstClr val="black">
                <a:alpha val="40000"/>
              </a:prstClr>
            </a:outerShdw>
          </a:effectLst>
        </p:spPr>
      </p:pic>
      <p:pic>
        <p:nvPicPr>
          <p:cNvPr id="2051" name="Picture 3" descr="C:\Documents and Settings\Администратор\Рабочий стол\Новая папка\CRISTAL CRYSTAL.png"/>
          <p:cNvPicPr>
            <a:picLocks noChangeAspect="1" noChangeArrowheads="1"/>
          </p:cNvPicPr>
          <p:nvPr/>
        </p:nvPicPr>
        <p:blipFill>
          <a:blip r:embed="rId22"/>
          <a:srcRect/>
          <a:stretch>
            <a:fillRect/>
          </a:stretch>
        </p:blipFill>
        <p:spPr bwMode="auto">
          <a:xfrm>
            <a:off x="1500166" y="3786190"/>
            <a:ext cx="779470" cy="779470"/>
          </a:xfrm>
          <a:prstGeom prst="rect">
            <a:avLst/>
          </a:prstGeom>
          <a:noFill/>
          <a:effectLst>
            <a:outerShdw blurRad="50800" dist="38100" dir="5400000" algn="t" rotWithShape="0">
              <a:prstClr val="black">
                <a:alpha val="40000"/>
              </a:prstClr>
            </a:outerShdw>
          </a:effectLst>
        </p:spPr>
      </p:pic>
    </p:spTree>
  </p:cSld>
  <p:clrMapOvr>
    <a:masterClrMapping/>
  </p:clrMapOvr>
  <p:transition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7" descr="C:\Documents and Settings\Администратор\Мои документы\Мои рисунки\Олигагх.png"/>
          <p:cNvPicPr>
            <a:picLocks noChangeAspect="1" noChangeArrowheads="1"/>
          </p:cNvPicPr>
          <p:nvPr/>
        </p:nvPicPr>
        <p:blipFill>
          <a:blip r:embed="rId4"/>
          <a:srcRect/>
          <a:stretch>
            <a:fillRect/>
          </a:stretch>
        </p:blipFill>
        <p:spPr bwMode="auto">
          <a:xfrm>
            <a:off x="4429124" y="3714752"/>
            <a:ext cx="3429024" cy="2625595"/>
          </a:xfrm>
          <a:prstGeom prst="rect">
            <a:avLst/>
          </a:prstGeom>
          <a:noFill/>
          <a:effectLst>
            <a:outerShdw blurRad="50800" dist="38100" dir="5400000" algn="t" rotWithShape="0">
              <a:prstClr val="black">
                <a:alpha val="40000"/>
              </a:prstClr>
            </a:outerShdw>
          </a:effectLst>
        </p:spPr>
      </p:pic>
      <p:pic>
        <p:nvPicPr>
          <p:cNvPr id="4" name="Picture 2" descr="C:\Documents and Settings\Администратор\Рабочий стол\Новая папка\neotux.png"/>
          <p:cNvPicPr>
            <a:picLocks noChangeAspect="1" noChangeArrowheads="1"/>
          </p:cNvPicPr>
          <p:nvPr/>
        </p:nvPicPr>
        <p:blipFill>
          <a:blip r:embed="rId5"/>
          <a:srcRect/>
          <a:stretch>
            <a:fillRect/>
          </a:stretch>
        </p:blipFill>
        <p:spPr bwMode="auto">
          <a:xfrm>
            <a:off x="1000100" y="4494222"/>
            <a:ext cx="1571636" cy="1571636"/>
          </a:xfrm>
          <a:prstGeom prst="rect">
            <a:avLst/>
          </a:prstGeom>
          <a:noFill/>
          <a:effectLst>
            <a:outerShdw blurRad="50800" dist="38100" dir="5400000" algn="t" rotWithShape="0">
              <a:prstClr val="black">
                <a:alpha val="40000"/>
              </a:prstClr>
            </a:outerShdw>
          </a:effectLst>
        </p:spPr>
      </p:pic>
      <p:pic>
        <p:nvPicPr>
          <p:cNvPr id="5" name="Picture 3" descr="C:\Documents and Settings\Администратор\Рабочий стол\Новая папка\CRISTAL CRYSTAL.png"/>
          <p:cNvPicPr>
            <a:picLocks noChangeAspect="1" noChangeArrowheads="1"/>
          </p:cNvPicPr>
          <p:nvPr/>
        </p:nvPicPr>
        <p:blipFill>
          <a:blip r:embed="rId6"/>
          <a:srcRect/>
          <a:stretch>
            <a:fillRect/>
          </a:stretch>
        </p:blipFill>
        <p:spPr bwMode="auto">
          <a:xfrm>
            <a:off x="2071670" y="4765234"/>
            <a:ext cx="1571636" cy="1571636"/>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pic>
        <p:nvPicPr>
          <p:cNvPr id="1041"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7"/>
          <a:srcRect/>
          <a:stretch>
            <a:fillRect/>
          </a:stretch>
        </p:blipFill>
        <p:spPr bwMode="auto">
          <a:xfrm>
            <a:off x="3852000" y="108000"/>
            <a:ext cx="1004910" cy="1004910"/>
          </a:xfrm>
          <a:prstGeom prst="rect">
            <a:avLst/>
          </a:prstGeom>
          <a:noFill/>
        </p:spPr>
      </p:pic>
      <p:sp>
        <p:nvSpPr>
          <p:cNvPr id="37" name="Прямоугольник 36">
            <a:hlinkClick r:id="rId8" action="ppaction://hlinksldjump"/>
          </p:cNvPr>
          <p:cNvSpPr/>
          <p:nvPr/>
        </p:nvSpPr>
        <p:spPr>
          <a:xfrm>
            <a:off x="714348" y="928800"/>
            <a:ext cx="3986234" cy="3857652"/>
          </a:xfrm>
          <a:prstGeom prst="rect">
            <a:avLst/>
          </a:prstGeom>
          <a:blipFill dpi="0" rotWithShape="1">
            <a:blip r:embed="rId9"/>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0"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1"/>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2"/>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3"/>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4"/>
          <a:srcRect/>
          <a:stretch>
            <a:fillRect/>
          </a:stretch>
        </p:blipFill>
        <p:spPr bwMode="auto">
          <a:xfrm>
            <a:off x="7424734" y="435769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6"/>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6"/>
          <a:srcRect/>
          <a:stretch>
            <a:fillRect/>
          </a:stretch>
        </p:blipFill>
        <p:spPr bwMode="auto">
          <a:xfrm rot="10800000">
            <a:off x="1428727" y="5715016"/>
            <a:ext cx="1214446" cy="759886"/>
          </a:xfrm>
          <a:prstGeom prst="rect">
            <a:avLst/>
          </a:prstGeom>
          <a:noFill/>
        </p:spPr>
      </p:pic>
      <p:sp>
        <p:nvSpPr>
          <p:cNvPr id="26" name="Овальная выноска 25"/>
          <p:cNvSpPr/>
          <p:nvPr/>
        </p:nvSpPr>
        <p:spPr>
          <a:xfrm>
            <a:off x="5004000" y="214290"/>
            <a:ext cx="3929090" cy="2714644"/>
          </a:xfrm>
          <a:prstGeom prst="wedgeEllipseCallout">
            <a:avLst>
              <a:gd name="adj1" fmla="val 17216"/>
              <a:gd name="adj2" fmla="val 79108"/>
            </a:avLst>
          </a:prstGeom>
          <a:blipFill>
            <a:blip r:embed="rId18"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И спросил Ходжа сыновей, чем он может их порадовать</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28" name="Picture 2" descr="C:\Documents and Settings\Администратор\Рабочий стол\Новая папка\neotux.png"/>
          <p:cNvPicPr>
            <a:picLocks noChangeAspect="1" noChangeArrowheads="1"/>
          </p:cNvPicPr>
          <p:nvPr/>
        </p:nvPicPr>
        <p:blipFill>
          <a:blip r:embed="rId19"/>
          <a:srcRect/>
          <a:stretch>
            <a:fillRect/>
          </a:stretch>
        </p:blipFill>
        <p:spPr bwMode="auto">
          <a:xfrm>
            <a:off x="1000100" y="3500438"/>
            <a:ext cx="1038208" cy="1038208"/>
          </a:xfrm>
          <a:prstGeom prst="rect">
            <a:avLst/>
          </a:prstGeom>
          <a:noFill/>
          <a:effectLst>
            <a:outerShdw blurRad="50800" dist="38100" dir="5400000" algn="t" rotWithShape="0">
              <a:prstClr val="black">
                <a:alpha val="40000"/>
              </a:prstClr>
            </a:outerShdw>
          </a:effectLst>
        </p:spPr>
      </p:pic>
      <p:pic>
        <p:nvPicPr>
          <p:cNvPr id="29" name="Picture 3" descr="C:\Documents and Settings\Администратор\Рабочий стол\Новая папка\CRISTAL CRYSTAL.png"/>
          <p:cNvPicPr>
            <a:picLocks noChangeAspect="1" noChangeArrowheads="1"/>
          </p:cNvPicPr>
          <p:nvPr/>
        </p:nvPicPr>
        <p:blipFill>
          <a:blip r:embed="rId20"/>
          <a:srcRect/>
          <a:stretch>
            <a:fillRect/>
          </a:stretch>
        </p:blipFill>
        <p:spPr bwMode="auto">
          <a:xfrm>
            <a:off x="1857356" y="3571876"/>
            <a:ext cx="923591" cy="923591"/>
          </a:xfrm>
          <a:prstGeom prst="rect">
            <a:avLst/>
          </a:prstGeom>
          <a:noFill/>
          <a:effectLst>
            <a:outerShdw blurRad="50800" dist="38100" dir="5400000" algn="t" rotWithShape="0">
              <a:prstClr val="black">
                <a:alpha val="40000"/>
              </a:prstClr>
            </a:outerShdw>
          </a:effectLst>
        </p:spPr>
      </p:pic>
      <p:pic>
        <p:nvPicPr>
          <p:cNvPr id="30" name="Picture 3" descr="C:\Documents and Settings\Администратор\Мои документы\Мои рисунки\Олигагх2.png"/>
          <p:cNvPicPr>
            <a:picLocks noChangeAspect="1" noChangeArrowheads="1"/>
          </p:cNvPicPr>
          <p:nvPr/>
        </p:nvPicPr>
        <p:blipFill>
          <a:blip r:embed="rId21"/>
          <a:srcRect/>
          <a:stretch>
            <a:fillRect/>
          </a:stretch>
        </p:blipFill>
        <p:spPr bwMode="auto">
          <a:xfrm>
            <a:off x="3214678" y="3143248"/>
            <a:ext cx="1049736" cy="1519233"/>
          </a:xfrm>
          <a:prstGeom prst="rect">
            <a:avLst/>
          </a:prstGeom>
          <a:noFill/>
          <a:effectLst>
            <a:outerShdw blurRad="50800" dist="38100" dir="5400000" algn="t" rotWithShape="0">
              <a:prstClr val="black">
                <a:alpha val="40000"/>
              </a:prstClr>
            </a:outerShdw>
          </a:effectLst>
        </p:spPr>
      </p:pic>
    </p:spTree>
  </p:cSld>
  <p:clrMapOvr>
    <a:masterClrMapping/>
  </p:clrMapOvr>
  <p:transition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2" descr="C:\Documents and Settings\Администратор\Рабочий стол\Новая папка\neotux.png"/>
          <p:cNvPicPr>
            <a:picLocks noChangeAspect="1" noChangeArrowheads="1"/>
          </p:cNvPicPr>
          <p:nvPr/>
        </p:nvPicPr>
        <p:blipFill>
          <a:blip r:embed="rId4"/>
          <a:srcRect/>
          <a:stretch>
            <a:fillRect/>
          </a:stretch>
        </p:blipFill>
        <p:spPr bwMode="auto">
          <a:xfrm>
            <a:off x="1142975" y="4494435"/>
            <a:ext cx="1641715" cy="1641715"/>
          </a:xfrm>
          <a:prstGeom prst="rect">
            <a:avLst/>
          </a:prstGeom>
          <a:noFill/>
          <a:effectLst>
            <a:outerShdw blurRad="50800" dist="38100" dir="5400000" algn="t" rotWithShape="0">
              <a:prstClr val="black">
                <a:alpha val="40000"/>
              </a:prstClr>
            </a:outerShdw>
          </a:effectLst>
        </p:spPr>
      </p:pic>
      <p:pic>
        <p:nvPicPr>
          <p:cNvPr id="4" name="Picture 3" descr="C:\Documents and Settings\Администратор\Рабочий стол\Новая папка\CRISTAL CRYSTAL.png"/>
          <p:cNvPicPr>
            <a:picLocks noChangeAspect="1" noChangeArrowheads="1"/>
          </p:cNvPicPr>
          <p:nvPr/>
        </p:nvPicPr>
        <p:blipFill>
          <a:blip r:embed="rId5"/>
          <a:srcRect/>
          <a:stretch>
            <a:fillRect/>
          </a:stretch>
        </p:blipFill>
        <p:spPr bwMode="auto">
          <a:xfrm>
            <a:off x="2643174" y="4643446"/>
            <a:ext cx="1460471" cy="1460471"/>
          </a:xfrm>
          <a:prstGeom prst="rect">
            <a:avLst/>
          </a:prstGeom>
          <a:noFill/>
          <a:effectLst>
            <a:outerShdw blurRad="50800" dist="38100" dir="5400000" algn="t" rotWithShape="0">
              <a:prstClr val="black">
                <a:alpha val="40000"/>
              </a:prstClr>
            </a:outerShdw>
          </a:effectLst>
        </p:spPr>
      </p:pic>
      <p:pic>
        <p:nvPicPr>
          <p:cNvPr id="5" name="Picture 3" descr="C:\Documents and Settings\Администратор\Мои документы\Мои рисунки\Олигагх2.png"/>
          <p:cNvPicPr>
            <a:picLocks noChangeAspect="1" noChangeArrowheads="1"/>
          </p:cNvPicPr>
          <p:nvPr/>
        </p:nvPicPr>
        <p:blipFill>
          <a:blip r:embed="rId6"/>
          <a:srcRect/>
          <a:stretch>
            <a:fillRect/>
          </a:stretch>
        </p:blipFill>
        <p:spPr bwMode="auto">
          <a:xfrm>
            <a:off x="5857884" y="3857628"/>
            <a:ext cx="1659944" cy="2402357"/>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Старший сын предложил выкупить все пастбища в Египте!</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30" name="Picture 3" descr="C:\Documents and Settings\Администратор\Рабочий стол\Новая папка\CRISTAL CRYSTAL.png"/>
          <p:cNvPicPr>
            <a:picLocks noChangeAspect="1" noChangeArrowheads="1"/>
          </p:cNvPicPr>
          <p:nvPr/>
        </p:nvPicPr>
        <p:blipFill>
          <a:blip r:embed="rId20"/>
          <a:srcRect/>
          <a:stretch>
            <a:fillRect/>
          </a:stretch>
        </p:blipFill>
        <p:spPr bwMode="auto">
          <a:xfrm>
            <a:off x="2071670" y="3857628"/>
            <a:ext cx="566401" cy="566401"/>
          </a:xfrm>
          <a:prstGeom prst="rect">
            <a:avLst/>
          </a:prstGeom>
          <a:noFill/>
          <a:effectLst>
            <a:outerShdw blurRad="50800" dist="38100" dir="5400000" algn="t" rotWithShape="0">
              <a:prstClr val="black">
                <a:alpha val="40000"/>
              </a:prstClr>
            </a:outerShdw>
          </a:effectLst>
        </p:spPr>
      </p:pic>
      <p:pic>
        <p:nvPicPr>
          <p:cNvPr id="29" name="Picture 2" descr="C:\Documents and Settings\Администратор\Рабочий стол\Новая папка\neotux.png"/>
          <p:cNvPicPr>
            <a:picLocks noChangeAspect="1" noChangeArrowheads="1"/>
          </p:cNvPicPr>
          <p:nvPr/>
        </p:nvPicPr>
        <p:blipFill>
          <a:blip r:embed="rId21"/>
          <a:srcRect/>
          <a:stretch>
            <a:fillRect/>
          </a:stretch>
        </p:blipFill>
        <p:spPr bwMode="auto">
          <a:xfrm>
            <a:off x="1214414" y="3643314"/>
            <a:ext cx="1038208" cy="1038208"/>
          </a:xfrm>
          <a:prstGeom prst="rect">
            <a:avLst/>
          </a:prstGeom>
          <a:noFill/>
          <a:effectLst>
            <a:outerShdw blurRad="50800" dist="38100" dir="5400000" algn="t" rotWithShape="0">
              <a:prstClr val="black">
                <a:alpha val="40000"/>
              </a:prstClr>
            </a:outerShdw>
          </a:effectLst>
        </p:spPr>
      </p:pic>
      <p:pic>
        <p:nvPicPr>
          <p:cNvPr id="31" name="Picture 3" descr="C:\Documents and Settings\Администратор\Мои документы\Мои рисунки\Олигагх2.png"/>
          <p:cNvPicPr>
            <a:picLocks noChangeAspect="1" noChangeArrowheads="1"/>
          </p:cNvPicPr>
          <p:nvPr/>
        </p:nvPicPr>
        <p:blipFill>
          <a:blip r:embed="rId22"/>
          <a:srcRect/>
          <a:stretch>
            <a:fillRect/>
          </a:stretch>
        </p:blipFill>
        <p:spPr bwMode="auto">
          <a:xfrm>
            <a:off x="3071802" y="3143248"/>
            <a:ext cx="1049736" cy="1519233"/>
          </a:xfrm>
          <a:prstGeom prst="rect">
            <a:avLst/>
          </a:prstGeom>
          <a:noFill/>
          <a:effectLst>
            <a:outerShdw blurRad="50800" dist="38100" dir="5400000" algn="t" rotWithShape="0">
              <a:prstClr val="black">
                <a:alpha val="40000"/>
              </a:prstClr>
            </a:outerShdw>
          </a:effectLst>
        </p:spPr>
      </p:pic>
      <p:pic>
        <p:nvPicPr>
          <p:cNvPr id="3074" name="Picture 2" descr="C:\Documents and Settings\Администратор\Рабочий стол\Новая папка\AQUA ICONS SYSTEM POWER.png"/>
          <p:cNvPicPr>
            <a:picLocks noChangeAspect="1" noChangeArrowheads="1"/>
          </p:cNvPicPr>
          <p:nvPr/>
        </p:nvPicPr>
        <p:blipFill>
          <a:blip r:embed="rId23"/>
          <a:srcRect/>
          <a:stretch>
            <a:fillRect/>
          </a:stretch>
        </p:blipFill>
        <p:spPr bwMode="auto">
          <a:xfrm>
            <a:off x="1428728" y="3071810"/>
            <a:ext cx="563545" cy="563545"/>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3" descr="C:\Documents and Settings\Администратор\Рабочий стол\Новая папка\CRISTAL CRYSTAL.png"/>
          <p:cNvPicPr>
            <a:picLocks noChangeAspect="1" noChangeArrowheads="1"/>
          </p:cNvPicPr>
          <p:nvPr/>
        </p:nvPicPr>
        <p:blipFill>
          <a:blip r:embed="rId4"/>
          <a:srcRect/>
          <a:stretch>
            <a:fillRect/>
          </a:stretch>
        </p:blipFill>
        <p:spPr bwMode="auto">
          <a:xfrm>
            <a:off x="3214678" y="5000636"/>
            <a:ext cx="848000" cy="848000"/>
          </a:xfrm>
          <a:prstGeom prst="rect">
            <a:avLst/>
          </a:prstGeom>
          <a:noFill/>
          <a:effectLst>
            <a:outerShdw blurRad="50800" dist="38100" dir="5400000" algn="t" rotWithShape="0">
              <a:prstClr val="black">
                <a:alpha val="40000"/>
              </a:prstClr>
            </a:outerShdw>
          </a:effectLst>
        </p:spPr>
      </p:pic>
      <p:pic>
        <p:nvPicPr>
          <p:cNvPr id="4" name="Picture 2" descr="C:\Documents and Settings\Администратор\Рабочий стол\Новая папка\neotux.png"/>
          <p:cNvPicPr>
            <a:picLocks noChangeAspect="1" noChangeArrowheads="1"/>
          </p:cNvPicPr>
          <p:nvPr/>
        </p:nvPicPr>
        <p:blipFill>
          <a:blip r:embed="rId5"/>
          <a:srcRect/>
          <a:stretch>
            <a:fillRect/>
          </a:stretch>
        </p:blipFill>
        <p:spPr bwMode="auto">
          <a:xfrm>
            <a:off x="1857356" y="4786322"/>
            <a:ext cx="1554377" cy="1554377"/>
          </a:xfrm>
          <a:prstGeom prst="rect">
            <a:avLst/>
          </a:prstGeom>
          <a:noFill/>
          <a:effectLst>
            <a:outerShdw blurRad="50800" dist="38100" dir="5400000" algn="t" rotWithShape="0">
              <a:prstClr val="black">
                <a:alpha val="40000"/>
              </a:prstClr>
            </a:outerShdw>
          </a:effectLst>
        </p:spPr>
      </p:pic>
      <p:pic>
        <p:nvPicPr>
          <p:cNvPr id="5" name="Picture 3" descr="C:\Documents and Settings\Администратор\Мои документы\Мои рисунки\Олигагх2.png"/>
          <p:cNvPicPr>
            <a:picLocks noChangeAspect="1" noChangeArrowheads="1"/>
          </p:cNvPicPr>
          <p:nvPr/>
        </p:nvPicPr>
        <p:blipFill>
          <a:blip r:embed="rId6"/>
          <a:srcRect/>
          <a:stretch>
            <a:fillRect/>
          </a:stretch>
        </p:blipFill>
        <p:spPr bwMode="auto">
          <a:xfrm>
            <a:off x="6429388" y="4071942"/>
            <a:ext cx="1571636" cy="2274554"/>
          </a:xfrm>
          <a:prstGeom prst="rect">
            <a:avLst/>
          </a:prstGeom>
          <a:noFill/>
          <a:effectLst>
            <a:outerShdw blurRad="50800" dist="38100" dir="5400000" algn="t" rotWithShape="0">
              <a:prstClr val="black">
                <a:alpha val="40000"/>
              </a:prstClr>
            </a:outerShdw>
          </a:effectLst>
        </p:spPr>
      </p:pic>
      <p:pic>
        <p:nvPicPr>
          <p:cNvPr id="6" name="Picture 2" descr="C:\Documents and Settings\Администратор\Рабочий стол\Новая папка\AQUA ICONS SYSTEM POWER.png"/>
          <p:cNvPicPr>
            <a:picLocks noChangeAspect="1" noChangeArrowheads="1"/>
          </p:cNvPicPr>
          <p:nvPr/>
        </p:nvPicPr>
        <p:blipFill>
          <a:blip r:embed="rId7"/>
          <a:srcRect/>
          <a:stretch>
            <a:fillRect/>
          </a:stretch>
        </p:blipFill>
        <p:spPr bwMode="auto">
          <a:xfrm>
            <a:off x="2214546" y="4000504"/>
            <a:ext cx="843724" cy="84372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Но отец не обрадовался, услышав подобное предложение…</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26" name="Picture 2" descr="C:\Documents and Settings\Администратор\Рабочий стол\Новая папка\neotux.png"/>
          <p:cNvPicPr>
            <a:picLocks noChangeAspect="1" noChangeArrowheads="1"/>
          </p:cNvPicPr>
          <p:nvPr/>
        </p:nvPicPr>
        <p:blipFill>
          <a:blip r:embed="rId20"/>
          <a:srcRect/>
          <a:stretch>
            <a:fillRect/>
          </a:stretch>
        </p:blipFill>
        <p:spPr bwMode="auto">
          <a:xfrm>
            <a:off x="1785918" y="3500438"/>
            <a:ext cx="1038208" cy="1038208"/>
          </a:xfrm>
          <a:prstGeom prst="rect">
            <a:avLst/>
          </a:prstGeom>
          <a:noFill/>
          <a:effectLst>
            <a:outerShdw blurRad="50800" dist="38100" dir="5400000" algn="t" rotWithShape="0">
              <a:prstClr val="black">
                <a:alpha val="40000"/>
              </a:prstClr>
            </a:outerShdw>
          </a:effectLst>
        </p:spPr>
      </p:pic>
      <p:pic>
        <p:nvPicPr>
          <p:cNvPr id="28" name="Picture 3" descr="C:\Documents and Settings\Администратор\Рабочий стол\Новая папка\CRISTAL CRYSTAL.png"/>
          <p:cNvPicPr>
            <a:picLocks noChangeAspect="1" noChangeArrowheads="1"/>
          </p:cNvPicPr>
          <p:nvPr/>
        </p:nvPicPr>
        <p:blipFill>
          <a:blip r:embed="rId21"/>
          <a:srcRect/>
          <a:stretch>
            <a:fillRect/>
          </a:stretch>
        </p:blipFill>
        <p:spPr bwMode="auto">
          <a:xfrm>
            <a:off x="1000100" y="3571876"/>
            <a:ext cx="923591" cy="923591"/>
          </a:xfrm>
          <a:prstGeom prst="rect">
            <a:avLst/>
          </a:prstGeom>
          <a:noFill/>
          <a:effectLst>
            <a:outerShdw blurRad="50800" dist="38100" dir="5400000" algn="t" rotWithShape="0">
              <a:prstClr val="black">
                <a:alpha val="40000"/>
              </a:prstClr>
            </a:outerShdw>
          </a:effectLst>
        </p:spPr>
      </p:pic>
      <p:pic>
        <p:nvPicPr>
          <p:cNvPr id="29" name="Picture 3" descr="C:\Documents and Settings\Администратор\Мои документы\Мои рисунки\Олигагх2.png"/>
          <p:cNvPicPr>
            <a:picLocks noChangeAspect="1" noChangeArrowheads="1"/>
          </p:cNvPicPr>
          <p:nvPr/>
        </p:nvPicPr>
        <p:blipFill>
          <a:blip r:embed="rId22"/>
          <a:srcRect/>
          <a:stretch>
            <a:fillRect/>
          </a:stretch>
        </p:blipFill>
        <p:spPr bwMode="auto">
          <a:xfrm>
            <a:off x="3286116" y="3143248"/>
            <a:ext cx="1049736" cy="1519233"/>
          </a:xfrm>
          <a:prstGeom prst="rect">
            <a:avLst/>
          </a:prstGeom>
          <a:noFill/>
          <a:effectLst>
            <a:outerShdw blurRad="50800" dist="38100" dir="5400000" algn="t" rotWithShape="0">
              <a:prstClr val="black">
                <a:alpha val="40000"/>
              </a:prstClr>
            </a:outerShdw>
          </a:effectLst>
        </p:spPr>
      </p:pic>
      <p:pic>
        <p:nvPicPr>
          <p:cNvPr id="4098" name="Picture 2" descr="C:\Documents and Settings\Администратор\Рабочий стол\Новая папка\EXCLAMATION.png"/>
          <p:cNvPicPr>
            <a:picLocks noChangeAspect="1" noChangeArrowheads="1"/>
          </p:cNvPicPr>
          <p:nvPr/>
        </p:nvPicPr>
        <p:blipFill>
          <a:blip r:embed="rId23"/>
          <a:srcRect/>
          <a:stretch>
            <a:fillRect/>
          </a:stretch>
        </p:blipFill>
        <p:spPr bwMode="auto">
          <a:xfrm>
            <a:off x="2500298" y="3000372"/>
            <a:ext cx="941398" cy="941398"/>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2" descr="C:\Documents and Settings\Администратор\Рабочий стол\Новая папка\neotux.png"/>
          <p:cNvPicPr>
            <a:picLocks noChangeAspect="1" noChangeArrowheads="1"/>
          </p:cNvPicPr>
          <p:nvPr/>
        </p:nvPicPr>
        <p:blipFill>
          <a:blip r:embed="rId4"/>
          <a:srcRect/>
          <a:stretch>
            <a:fillRect/>
          </a:stretch>
        </p:blipFill>
        <p:spPr bwMode="auto">
          <a:xfrm>
            <a:off x="4286248" y="4929198"/>
            <a:ext cx="1342416" cy="1342416"/>
          </a:xfrm>
          <a:prstGeom prst="rect">
            <a:avLst/>
          </a:prstGeom>
          <a:noFill/>
          <a:effectLst>
            <a:outerShdw blurRad="50800" dist="38100" dir="5400000" algn="t" rotWithShape="0">
              <a:prstClr val="black">
                <a:alpha val="40000"/>
              </a:prstClr>
            </a:outerShdw>
          </a:effectLst>
        </p:spPr>
      </p:pic>
      <p:pic>
        <p:nvPicPr>
          <p:cNvPr id="4" name="Picture 3" descr="C:\Documents and Settings\Администратор\Рабочий стол\Новая папка\CRISTAL CRYSTAL.png"/>
          <p:cNvPicPr>
            <a:picLocks noChangeAspect="1" noChangeArrowheads="1"/>
          </p:cNvPicPr>
          <p:nvPr/>
        </p:nvPicPr>
        <p:blipFill>
          <a:blip r:embed="rId5"/>
          <a:srcRect/>
          <a:stretch>
            <a:fillRect/>
          </a:stretch>
        </p:blipFill>
        <p:spPr bwMode="auto">
          <a:xfrm>
            <a:off x="3286116" y="4929198"/>
            <a:ext cx="1122777" cy="1122777"/>
          </a:xfrm>
          <a:prstGeom prst="rect">
            <a:avLst/>
          </a:prstGeom>
          <a:noFill/>
          <a:effectLst>
            <a:outerShdw blurRad="50800" dist="38100" dir="5400000" algn="t" rotWithShape="0">
              <a:prstClr val="black">
                <a:alpha val="40000"/>
              </a:prstClr>
            </a:outerShdw>
          </a:effectLst>
        </p:spPr>
      </p:pic>
      <p:pic>
        <p:nvPicPr>
          <p:cNvPr id="5" name="Picture 3" descr="C:\Documents and Settings\Администратор\Мои документы\Мои рисунки\Олигагх2.png"/>
          <p:cNvPicPr>
            <a:picLocks noChangeAspect="1" noChangeArrowheads="1"/>
          </p:cNvPicPr>
          <p:nvPr/>
        </p:nvPicPr>
        <p:blipFill>
          <a:blip r:embed="rId6"/>
          <a:srcRect/>
          <a:stretch>
            <a:fillRect/>
          </a:stretch>
        </p:blipFill>
        <p:spPr bwMode="auto">
          <a:xfrm>
            <a:off x="6429388" y="4357694"/>
            <a:ext cx="1357322" cy="1964388"/>
          </a:xfrm>
          <a:prstGeom prst="rect">
            <a:avLst/>
          </a:prstGeom>
          <a:noFill/>
          <a:effectLst>
            <a:outerShdw blurRad="50800" dist="38100" dir="5400000" algn="t" rotWithShape="0">
              <a:prstClr val="black">
                <a:alpha val="40000"/>
              </a:prstClr>
            </a:outerShdw>
          </a:effectLst>
        </p:spPr>
      </p:pic>
      <p:pic>
        <p:nvPicPr>
          <p:cNvPr id="6" name="Picture 2" descr="C:\Documents and Settings\Администратор\Рабочий стол\Новая папка\EXCLAMATION.png"/>
          <p:cNvPicPr>
            <a:picLocks noChangeAspect="1" noChangeArrowheads="1"/>
          </p:cNvPicPr>
          <p:nvPr/>
        </p:nvPicPr>
        <p:blipFill>
          <a:blip r:embed="rId7"/>
          <a:srcRect/>
          <a:stretch>
            <a:fillRect/>
          </a:stretch>
        </p:blipFill>
        <p:spPr bwMode="auto">
          <a:xfrm>
            <a:off x="5286380" y="4071942"/>
            <a:ext cx="1360116" cy="136011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Прямоугольник 5"/>
          <p:cNvSpPr/>
          <p:nvPr/>
        </p:nvSpPr>
        <p:spPr>
          <a:xfrm>
            <a:off x="0" y="4572008"/>
            <a:ext cx="9144000" cy="22859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effectLst>
                  <a:outerShdw blurRad="38100" dist="38100" dir="2700000" algn="tl">
                    <a:srgbClr val="000000">
                      <a:alpha val="43137"/>
                    </a:srgbClr>
                  </a:outerShdw>
                </a:effectLst>
                <a:latin typeface="Book Antiqua" pitchFamily="18" charset="0"/>
              </a:rPr>
              <a:t>п</a:t>
            </a:r>
            <a:r>
              <a:rPr lang="ru-RU" sz="2800" dirty="0" smtClean="0">
                <a:effectLst>
                  <a:outerShdw blurRad="38100" dist="38100" dir="2700000" algn="tl">
                    <a:srgbClr val="000000">
                      <a:alpha val="43137"/>
                    </a:srgbClr>
                  </a:outerShdw>
                </a:effectLst>
                <a:latin typeface="Book Antiqua" pitchFamily="18" charset="0"/>
              </a:rPr>
              <a:t>редставляют</a:t>
            </a:r>
            <a:endParaRPr lang="ru-RU" sz="2800" dirty="0">
              <a:effectLst>
                <a:outerShdw blurRad="38100" dist="38100" dir="2700000" algn="tl">
                  <a:srgbClr val="000000">
                    <a:alpha val="43137"/>
                  </a:srgbClr>
                </a:outerShdw>
              </a:effectLst>
              <a:latin typeface="Book Antiqua" pitchFamily="18" charset="0"/>
            </a:endParaRPr>
          </a:p>
        </p:txBody>
      </p:sp>
      <p:sp>
        <p:nvSpPr>
          <p:cNvPr id="7" name="Прямоугольник 6"/>
          <p:cNvSpPr/>
          <p:nvPr/>
        </p:nvSpPr>
        <p:spPr>
          <a:xfrm>
            <a:off x="0" y="1643050"/>
            <a:ext cx="9144000" cy="176793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5600">
              <a:spcBef>
                <a:spcPct val="0"/>
              </a:spcBef>
              <a:defRPr/>
            </a:pPr>
            <a:r>
              <a:rPr lang="ru-RU" sz="2800" dirty="0" smtClean="0">
                <a:solidFill>
                  <a:schemeClr val="bg1"/>
                </a:solidFill>
                <a:effectLst>
                  <a:outerShdw blurRad="38100" dist="38100" dir="2700000" algn="tl">
                    <a:srgbClr val="000000">
                      <a:alpha val="43137"/>
                    </a:srgbClr>
                  </a:outerShdw>
                </a:effectLst>
                <a:latin typeface="Book Antiqua" pitchFamily="18" charset="0"/>
                <a:cs typeface="Monotxt" pitchFamily="2" charset="0"/>
              </a:rPr>
              <a:t>Климонова Анна Александровна</a:t>
            </a:r>
            <a:r>
              <a:rPr lang="ru-RU" sz="2800" baseline="50000" dirty="0" smtClean="0">
                <a:solidFill>
                  <a:prstClr val="white"/>
                </a:solidFill>
                <a:effectLst>
                  <a:outerShdw blurRad="38100" dist="38100" dir="2700000" algn="tl">
                    <a:srgbClr val="000000">
                      <a:alpha val="43137"/>
                    </a:srgbClr>
                  </a:outerShdw>
                </a:effectLst>
                <a:latin typeface="Book Antiqua" pitchFamily="18" charset="0"/>
                <a:cs typeface="Monotxt" pitchFamily="2" charset="0"/>
              </a:rPr>
              <a:t>®</a:t>
            </a:r>
            <a:endParaRPr lang="ru-RU" sz="4000" dirty="0">
              <a:solidFill>
                <a:schemeClr val="bg1"/>
              </a:solidFill>
              <a:effectLst>
                <a:outerShdw blurRad="38100" dist="38100" dir="2700000" algn="tl">
                  <a:srgbClr val="000000">
                    <a:alpha val="43137"/>
                  </a:srgbClr>
                </a:outerShdw>
              </a:effectLst>
              <a:latin typeface="Book Antiqua" pitchFamily="18" charset="0"/>
              <a:cs typeface="Monotxt" pitchFamily="2" charset="0"/>
            </a:endParaRPr>
          </a:p>
        </p:txBody>
      </p:sp>
      <p:sp>
        <p:nvSpPr>
          <p:cNvPr id="9" name="Заголовок 1"/>
          <p:cNvSpPr>
            <a:spLocks noGrp="1"/>
          </p:cNvSpPr>
          <p:nvPr>
            <p:ph type="ctrTitle"/>
          </p:nvPr>
        </p:nvSpPr>
        <p:spPr>
          <a:xfrm>
            <a:off x="0" y="500042"/>
            <a:ext cx="9144000" cy="1255687"/>
          </a:xfrm>
        </p:spPr>
        <p:txBody>
          <a:bodyPr>
            <a:noAutofit/>
          </a:bodyPr>
          <a:lstStyle/>
          <a:p>
            <a:pPr algn="l"/>
            <a:r>
              <a:rPr lang="ru-RU" sz="2800" dirty="0" smtClean="0">
                <a:solidFill>
                  <a:schemeClr val="bg1"/>
                </a:solidFill>
                <a:latin typeface="Book Antiqua" pitchFamily="18" charset="0"/>
              </a:rPr>
              <a:t>    </a:t>
            </a:r>
            <a:r>
              <a:rPr lang="ru-RU" sz="2800" dirty="0" smtClean="0">
                <a:solidFill>
                  <a:schemeClr val="bg1"/>
                </a:solidFill>
                <a:effectLst/>
                <a:latin typeface="Book Antiqua" pitchFamily="18" charset="0"/>
              </a:rPr>
              <a:t>Ж</a:t>
            </a:r>
            <a:r>
              <a:rPr lang="ru-RU" sz="2800" cap="none" dirty="0" smtClean="0">
                <a:solidFill>
                  <a:schemeClr val="bg1"/>
                </a:solidFill>
                <a:effectLst/>
                <a:latin typeface="Book Antiqua" pitchFamily="18" charset="0"/>
              </a:rPr>
              <a:t>данович</a:t>
            </a:r>
            <a:r>
              <a:rPr lang="ru-RU" sz="2800" dirty="0" smtClean="0">
                <a:solidFill>
                  <a:schemeClr val="bg1"/>
                </a:solidFill>
                <a:effectLst/>
                <a:latin typeface="Book Antiqua" pitchFamily="18" charset="0"/>
              </a:rPr>
              <a:t> Ю</a:t>
            </a:r>
            <a:r>
              <a:rPr lang="ru-RU" sz="2800" cap="none" dirty="0" smtClean="0">
                <a:solidFill>
                  <a:schemeClr val="bg1"/>
                </a:solidFill>
                <a:effectLst/>
                <a:latin typeface="Book Antiqua" pitchFamily="18" charset="0"/>
              </a:rPr>
              <a:t>рий</a:t>
            </a:r>
            <a:r>
              <a:rPr lang="ru-RU" sz="2800" dirty="0" smtClean="0">
                <a:solidFill>
                  <a:schemeClr val="bg1"/>
                </a:solidFill>
                <a:effectLst/>
                <a:latin typeface="Book Antiqua" pitchFamily="18" charset="0"/>
              </a:rPr>
              <a:t> Н</a:t>
            </a:r>
            <a:r>
              <a:rPr lang="ru-RU" sz="2800" cap="none" dirty="0" smtClean="0">
                <a:solidFill>
                  <a:schemeClr val="bg1"/>
                </a:solidFill>
                <a:effectLst/>
                <a:latin typeface="Book Antiqua" pitchFamily="18" charset="0"/>
              </a:rPr>
              <a:t>иколаевич</a:t>
            </a:r>
            <a:r>
              <a:rPr lang="ru-RU" sz="2800" baseline="50000" dirty="0" smtClean="0">
                <a:solidFill>
                  <a:prstClr val="white"/>
                </a:solidFill>
                <a:effectLst>
                  <a:outerShdw blurRad="38100" dist="38100" dir="2700000" algn="tl">
                    <a:srgbClr val="000000">
                      <a:alpha val="43137"/>
                    </a:srgbClr>
                  </a:outerShdw>
                </a:effectLst>
                <a:latin typeface="Bookman Old Style" pitchFamily="18" charset="0"/>
                <a:cs typeface="Monotxt" pitchFamily="2" charset="0"/>
              </a:rPr>
              <a:t>®</a:t>
            </a:r>
            <a:endParaRPr lang="ru-RU" sz="2800" dirty="0">
              <a:solidFill>
                <a:schemeClr val="bg1"/>
              </a:solidFill>
              <a:effectLst/>
              <a:latin typeface="Book Antiqua" pitchFamily="18" charset="0"/>
            </a:endParaRPr>
          </a:p>
        </p:txBody>
      </p:sp>
      <p:pic>
        <p:nvPicPr>
          <p:cNvPr id="5" name="Основной фон.wav">
            <a:hlinkClick r:id="" action="ppaction://media"/>
          </p:cNvPr>
          <p:cNvPicPr>
            <a:picLocks noRot="1" noChangeAspect="1"/>
          </p:cNvPicPr>
          <p:nvPr>
            <a:audioFile r:link="rId1"/>
          </p:nvPr>
        </p:nvPicPr>
        <p:blipFill>
          <a:blip r:embed="rId4"/>
          <a:stretch>
            <a:fillRect/>
          </a:stretch>
        </p:blipFill>
        <p:spPr>
          <a:xfrm>
            <a:off x="8358214" y="6143644"/>
            <a:ext cx="304800" cy="304800"/>
          </a:xfrm>
          <a:prstGeom prst="rect">
            <a:avLst/>
          </a:prstGeom>
        </p:spPr>
      </p:pic>
      <p:sp>
        <p:nvSpPr>
          <p:cNvPr id="10" name="Заголовок 1"/>
          <p:cNvSpPr txBox="1">
            <a:spLocks/>
          </p:cNvSpPr>
          <p:nvPr/>
        </p:nvSpPr>
        <p:spPr>
          <a:xfrm>
            <a:off x="0" y="3571876"/>
            <a:ext cx="9144000" cy="1470025"/>
          </a:xfrm>
          <a:prstGeom prst="rect">
            <a:avLst/>
          </a:prstGeom>
          <a:ln>
            <a:noFill/>
          </a:ln>
        </p:spPr>
        <p:txBody>
          <a:bodyPr vert="horz" lIns="91440" tIns="45720" rIns="91440" bIns="45720" rtlCol="0" anchor="ctr">
            <a:normAutofit/>
          </a:bodyPr>
          <a:lstStyle/>
          <a:p>
            <a:pPr indent="355600">
              <a:spcBef>
                <a:spcPct val="0"/>
              </a:spcBef>
              <a:defRPr/>
            </a:pPr>
            <a:r>
              <a:rPr lang="ru-RU" sz="2800" dirty="0">
                <a:solidFill>
                  <a:schemeClr val="bg1"/>
                </a:solidFill>
                <a:latin typeface="Book Antiqua" pitchFamily="18" charset="0"/>
                <a:ea typeface="+mj-ea"/>
                <a:cs typeface="Monotxt" pitchFamily="2" charset="0"/>
              </a:rPr>
              <a:t>п</a:t>
            </a:r>
            <a:r>
              <a:rPr lang="ru-RU" sz="2800" dirty="0" smtClean="0">
                <a:solidFill>
                  <a:schemeClr val="bg1"/>
                </a:solidFill>
                <a:latin typeface="Book Antiqua" pitchFamily="18" charset="0"/>
                <a:ea typeface="+mj-ea"/>
                <a:cs typeface="Monotxt" pitchFamily="2" charset="0"/>
              </a:rPr>
              <a:t>о заданию профессора</a:t>
            </a:r>
            <a:endParaRPr lang="ru-RU" sz="2800" dirty="0" smtClean="0">
              <a:solidFill>
                <a:schemeClr val="bg1"/>
              </a:solidFill>
              <a:latin typeface="Book Antiqua" pitchFamily="18" charset="0"/>
              <a:ea typeface="+mj-ea"/>
              <a:cs typeface="Monotxt" pitchFamily="2" charset="0"/>
            </a:endParaRPr>
          </a:p>
          <a:p>
            <a:pPr indent="355600">
              <a:spcBef>
                <a:spcPct val="0"/>
              </a:spcBef>
              <a:defRPr/>
            </a:pPr>
            <a:r>
              <a:rPr lang="ru-RU" sz="2800" dirty="0" smtClean="0">
                <a:solidFill>
                  <a:schemeClr val="bg1"/>
                </a:solidFill>
                <a:latin typeface="Book Antiqua" pitchFamily="18" charset="0"/>
                <a:cs typeface="Monotxt" pitchFamily="2" charset="0"/>
              </a:rPr>
              <a:t>Алюшина Юрия Алексеевича</a:t>
            </a:r>
            <a:r>
              <a:rPr lang="ru-RU" sz="2800" baseline="50000" dirty="0" smtClean="0">
                <a:solidFill>
                  <a:prstClr val="white"/>
                </a:solidFill>
                <a:effectLst>
                  <a:outerShdw blurRad="38100" dist="38100" dir="2700000" algn="tl">
                    <a:srgbClr val="000000">
                      <a:alpha val="43137"/>
                    </a:srgbClr>
                  </a:outerShdw>
                </a:effectLst>
                <a:latin typeface="Book Antiqua" pitchFamily="18" charset="0"/>
                <a:cs typeface="Monotxt" pitchFamily="2" charset="0"/>
              </a:rPr>
              <a:t>®</a:t>
            </a:r>
            <a:endParaRPr lang="ru-RU" sz="2800" dirty="0" smtClean="0">
              <a:solidFill>
                <a:schemeClr val="bg1"/>
              </a:solidFill>
              <a:latin typeface="Book Antiqua" pitchFamily="18" charset="0"/>
              <a:cs typeface="Monotxt" pitchFamily="2" charset="0"/>
            </a:endParaRPr>
          </a:p>
          <a:p>
            <a:pPr marR="0" lvl="0" indent="355600" defTabSz="914400" rtl="0" eaLnBrk="1" fontAlgn="auto" latinLnBrk="0" hangingPunct="1">
              <a:lnSpc>
                <a:spcPct val="100000"/>
              </a:lnSpc>
              <a:spcBef>
                <a:spcPct val="0"/>
              </a:spcBef>
              <a:spcAft>
                <a:spcPts val="0"/>
              </a:spcAft>
              <a:buClrTx/>
              <a:buSzTx/>
              <a:buFontTx/>
              <a:buNone/>
              <a:tabLst/>
              <a:defRPr/>
            </a:pPr>
            <a:endParaRPr kumimoji="0" lang="ru-RU" sz="2800" b="0" i="0" u="none" strike="noStrike" kern="1200" cap="none" spc="0" normalizeH="0" baseline="0" noProof="0" dirty="0">
              <a:ln>
                <a:noFill/>
              </a:ln>
              <a:solidFill>
                <a:schemeClr val="bg1"/>
              </a:solidFill>
              <a:uLnTx/>
              <a:uFillTx/>
              <a:latin typeface="Bookman Old Style" pitchFamily="18" charset="0"/>
              <a:ea typeface="+mj-ea"/>
              <a:cs typeface="Monotxt" pitchFamily="2" charset="0"/>
            </a:endParaRPr>
          </a:p>
        </p:txBody>
      </p:sp>
    </p:spTree>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PREDSTAVLENIE.wav"/>
                                        </p:tgtEl>
                                      </p:cMediaNode>
                                    </p:audio>
                                  </p:subTnLst>
                                </p:cTn>
                              </p:par>
                            </p:childTnLst>
                          </p:cTn>
                        </p:par>
                        <p:par>
                          <p:cTn id="8" fill="hold">
                            <p:stCondLst>
                              <p:cond delay="3000"/>
                            </p:stCondLst>
                            <p:childTnLst>
                              <p:par>
                                <p:cTn id="9" presetID="10" presetClass="exit" presetSubtype="0" fill="hold" grpId="1" nodeType="afterEffect">
                                  <p:stCondLst>
                                    <p:cond delay="1500"/>
                                  </p:stCondLst>
                                  <p:childTnLst>
                                    <p:animEffect transition="out" filter="fade">
                                      <p:cBhvr>
                                        <p:cTn id="10" dur="1000"/>
                                        <p:tgtEl>
                                          <p:spTgt spid="9"/>
                                        </p:tgtEl>
                                      </p:cBhvr>
                                    </p:animEffect>
                                    <p:set>
                                      <p:cBhvr>
                                        <p:cTn id="11" dur="1" fill="hold">
                                          <p:stCondLst>
                                            <p:cond delay="999"/>
                                          </p:stCondLst>
                                        </p:cTn>
                                        <p:tgtEl>
                                          <p:spTgt spid="9"/>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p:stCondLst>
                              <p:cond delay="5500"/>
                            </p:stCondLst>
                            <p:childTnLst>
                              <p:par>
                                <p:cTn id="16" presetID="10" presetClass="exit" presetSubtype="0" fill="hold" grpId="1" nodeType="afterEffect">
                                  <p:stCondLst>
                                    <p:cond delay="70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1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400"/>
                                        <p:tgtEl>
                                          <p:spTgt spid="10"/>
                                        </p:tgtEl>
                                      </p:cBhvr>
                                    </p:animEffect>
                                  </p:childTnLst>
                                </p:cTn>
                              </p:par>
                            </p:childTnLst>
                          </p:cTn>
                        </p:par>
                        <p:par>
                          <p:cTn id="22" fill="hold">
                            <p:stCondLst>
                              <p:cond delay="8000"/>
                            </p:stCondLst>
                            <p:childTnLst>
                              <p:par>
                                <p:cTn id="23" presetID="10" presetClass="exit" presetSubtype="0" fill="hold" grpId="1" nodeType="afterEffect">
                                  <p:stCondLst>
                                    <p:cond delay="400"/>
                                  </p:stCondLst>
                                  <p:childTnLst>
                                    <p:animEffect transition="out" filter="fade">
                                      <p:cBhvr>
                                        <p:cTn id="24" dur="1200"/>
                                        <p:tgtEl>
                                          <p:spTgt spid="10"/>
                                        </p:tgtEl>
                                      </p:cBhvr>
                                    </p:animEffect>
                                    <p:set>
                                      <p:cBhvr>
                                        <p:cTn id="25" dur="1" fill="hold">
                                          <p:stCondLst>
                                            <p:cond delay="1199"/>
                                          </p:stCondLst>
                                        </p:cTn>
                                        <p:tgtEl>
                                          <p:spTgt spid="10"/>
                                        </p:tgtEl>
                                        <p:attrNameLst>
                                          <p:attrName>style.visibility</p:attrName>
                                        </p:attrNameLst>
                                      </p:cBhvr>
                                      <p:to>
                                        <p:strVal val="hidden"/>
                                      </p:to>
                                    </p:set>
                                  </p:childTnLst>
                                </p:cTn>
                              </p:par>
                              <p:par>
                                <p:cTn id="26" presetID="45" presetClass="entr" presetSubtype="0" fill="hold" grpId="0" nodeType="with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childTnLst>
                          </p:cTn>
                        </p:par>
                        <p:par>
                          <p:cTn id="31" fill="hold">
                            <p:stCondLst>
                              <p:cond delay="12200"/>
                            </p:stCondLst>
                            <p:childTnLst>
                              <p:par>
                                <p:cTn id="32" presetID="1" presetClass="mediacall" presetSubtype="0" fill="hold" nodeType="afterEffect">
                                  <p:stCondLst>
                                    <p:cond delay="0"/>
                                  </p:stCondLst>
                                  <p:childTnLst>
                                    <p:cmd type="call" cmd="playFrom(0.0)">
                                      <p:cBhvr>
                                        <p:cTn id="3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0" showWhenStopped="0">
                <p:cTn id="34"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animBg="1"/>
      <p:bldP spid="7" grpId="0" animBg="1"/>
      <p:bldP spid="7" grpId="1" animBg="1"/>
      <p:bldP spid="9" grpId="0"/>
      <p:bldP spid="9"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А младший сыночек сказал:</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28" name="Picture 2" descr="C:\Documents and Settings\Администратор\Рабочий стол\Новая папка\neotux.png"/>
          <p:cNvPicPr>
            <a:picLocks noChangeAspect="1" noChangeArrowheads="1"/>
          </p:cNvPicPr>
          <p:nvPr/>
        </p:nvPicPr>
        <p:blipFill>
          <a:blip r:embed="rId20"/>
          <a:srcRect/>
          <a:stretch>
            <a:fillRect/>
          </a:stretch>
        </p:blipFill>
        <p:spPr bwMode="auto">
          <a:xfrm>
            <a:off x="1000100" y="3609952"/>
            <a:ext cx="928694" cy="928694"/>
          </a:xfrm>
          <a:prstGeom prst="rect">
            <a:avLst/>
          </a:prstGeom>
          <a:noFill/>
          <a:effectLst>
            <a:outerShdw blurRad="50800" dist="38100" dir="5400000" algn="t" rotWithShape="0">
              <a:prstClr val="black">
                <a:alpha val="40000"/>
              </a:prstClr>
            </a:outerShdw>
          </a:effectLst>
        </p:spPr>
      </p:pic>
      <p:pic>
        <p:nvPicPr>
          <p:cNvPr id="29" name="Picture 3" descr="C:\Documents and Settings\Администратор\Рабочий стол\Новая папка\CRISTAL CRYSTAL.png"/>
          <p:cNvPicPr>
            <a:picLocks noChangeAspect="1" noChangeArrowheads="1"/>
          </p:cNvPicPr>
          <p:nvPr/>
        </p:nvPicPr>
        <p:blipFill>
          <a:blip r:embed="rId21"/>
          <a:srcRect/>
          <a:stretch>
            <a:fillRect/>
          </a:stretch>
        </p:blipFill>
        <p:spPr bwMode="auto">
          <a:xfrm>
            <a:off x="1785918" y="3500438"/>
            <a:ext cx="1071570" cy="1071570"/>
          </a:xfrm>
          <a:prstGeom prst="rect">
            <a:avLst/>
          </a:prstGeom>
          <a:noFill/>
          <a:effectLst>
            <a:outerShdw blurRad="50800" dist="38100" dir="5400000" algn="t" rotWithShape="0">
              <a:prstClr val="black">
                <a:alpha val="40000"/>
              </a:prstClr>
            </a:outerShdw>
          </a:effectLst>
        </p:spPr>
      </p:pic>
      <p:pic>
        <p:nvPicPr>
          <p:cNvPr id="30" name="Picture 3" descr="C:\Documents and Settings\Администратор\Мои документы\Мои рисунки\Олигагх2.png"/>
          <p:cNvPicPr>
            <a:picLocks noChangeAspect="1" noChangeArrowheads="1"/>
          </p:cNvPicPr>
          <p:nvPr/>
        </p:nvPicPr>
        <p:blipFill>
          <a:blip r:embed="rId22"/>
          <a:srcRect/>
          <a:stretch>
            <a:fillRect/>
          </a:stretch>
        </p:blipFill>
        <p:spPr bwMode="auto">
          <a:xfrm>
            <a:off x="3214678" y="3143248"/>
            <a:ext cx="1049736" cy="1519233"/>
          </a:xfrm>
          <a:prstGeom prst="rect">
            <a:avLst/>
          </a:prstGeom>
          <a:noFill/>
          <a:effectLst>
            <a:outerShdw blurRad="50800" dist="38100" dir="5400000" algn="t" rotWithShape="0">
              <a:prstClr val="black">
                <a:alpha val="40000"/>
              </a:prstClr>
            </a:outerShdw>
          </a:effectLst>
        </p:spPr>
      </p:pic>
      <p:sp>
        <p:nvSpPr>
          <p:cNvPr id="31" name="Скругленная прямоугольная выноска 30"/>
          <p:cNvSpPr/>
          <p:nvPr/>
        </p:nvSpPr>
        <p:spPr>
          <a:xfrm>
            <a:off x="1000100" y="1285860"/>
            <a:ext cx="3429024" cy="1785950"/>
          </a:xfrm>
          <a:prstGeom prst="wedgeRoundRectCallout">
            <a:avLst>
              <a:gd name="adj1" fmla="val -12941"/>
              <a:gd name="adj2" fmla="val 68309"/>
              <a:gd name="adj3" fmla="val 16667"/>
            </a:avLst>
          </a:prstGeom>
          <a:blipFill dpi="0" rotWithShape="1">
            <a:blip r:embed="rId23" cstate="print">
              <a:alphaModFix amt="90000"/>
            </a:blip>
            <a:srcRect/>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ru-R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Book Antiqua" pitchFamily="18" charset="0"/>
              </a:rPr>
              <a:t>Слышал я, в Солнцеграде звания мудрые присваивают и все таких очень уважать начинают</a:t>
            </a:r>
          </a:p>
          <a:p>
            <a:pPr algn="ctr"/>
            <a:endParaRPr lang="ru-RU"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3" name="Прямоугольник 32">
            <a:hlinkClick r:id="rId24"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2" descr="C:\Documents and Settings\Администратор\Рабочий стол\Новая папка\neotux.png"/>
          <p:cNvPicPr>
            <a:picLocks noChangeAspect="1" noChangeArrowheads="1"/>
          </p:cNvPicPr>
          <p:nvPr/>
        </p:nvPicPr>
        <p:blipFill>
          <a:blip r:embed="rId4"/>
          <a:srcRect/>
          <a:stretch>
            <a:fillRect/>
          </a:stretch>
        </p:blipFill>
        <p:spPr bwMode="auto">
          <a:xfrm>
            <a:off x="1000100" y="5181588"/>
            <a:ext cx="928694" cy="928694"/>
          </a:xfrm>
          <a:prstGeom prst="rect">
            <a:avLst/>
          </a:prstGeom>
          <a:noFill/>
          <a:effectLst>
            <a:outerShdw blurRad="50800" dist="38100" dir="5400000" algn="t" rotWithShape="0">
              <a:prstClr val="black">
                <a:alpha val="40000"/>
              </a:prstClr>
            </a:outerShdw>
          </a:effectLst>
        </p:spPr>
      </p:pic>
      <p:pic>
        <p:nvPicPr>
          <p:cNvPr id="4" name="Picture 3" descr="C:\Documents and Settings\Администратор\Рабочий стол\Новая папка\CRISTAL CRYSTAL.png"/>
          <p:cNvPicPr>
            <a:picLocks noChangeAspect="1" noChangeArrowheads="1"/>
          </p:cNvPicPr>
          <p:nvPr/>
        </p:nvPicPr>
        <p:blipFill>
          <a:blip r:embed="rId5"/>
          <a:srcRect/>
          <a:stretch>
            <a:fillRect/>
          </a:stretch>
        </p:blipFill>
        <p:spPr bwMode="auto">
          <a:xfrm>
            <a:off x="1785918" y="5072074"/>
            <a:ext cx="1071570" cy="1071570"/>
          </a:xfrm>
          <a:prstGeom prst="rect">
            <a:avLst/>
          </a:prstGeom>
          <a:noFill/>
          <a:effectLst>
            <a:outerShdw blurRad="50800" dist="38100" dir="5400000" algn="t" rotWithShape="0">
              <a:prstClr val="black">
                <a:alpha val="40000"/>
              </a:prstClr>
            </a:outerShdw>
          </a:effectLst>
        </p:spPr>
      </p:pic>
      <p:pic>
        <p:nvPicPr>
          <p:cNvPr id="5" name="Picture 3" descr="C:\Documents and Settings\Администратор\Мои документы\Мои рисунки\Олигагх2.png"/>
          <p:cNvPicPr>
            <a:picLocks noChangeAspect="1" noChangeArrowheads="1"/>
          </p:cNvPicPr>
          <p:nvPr/>
        </p:nvPicPr>
        <p:blipFill>
          <a:blip r:embed="rId6"/>
          <a:srcRect/>
          <a:stretch>
            <a:fillRect/>
          </a:stretch>
        </p:blipFill>
        <p:spPr bwMode="auto">
          <a:xfrm>
            <a:off x="3214678" y="4714884"/>
            <a:ext cx="1049736" cy="1519233"/>
          </a:xfrm>
          <a:prstGeom prst="rect">
            <a:avLst/>
          </a:prstGeom>
          <a:noFill/>
          <a:effectLst>
            <a:outerShdw blurRad="50800" dist="38100" dir="5400000" algn="t" rotWithShape="0">
              <a:prstClr val="black">
                <a:alpha val="40000"/>
              </a:prstClr>
            </a:outerShdw>
          </a:effectLst>
        </p:spPr>
      </p:pic>
      <p:sp>
        <p:nvSpPr>
          <p:cNvPr id="6" name="Скругленная прямоугольная выноска 5"/>
          <p:cNvSpPr/>
          <p:nvPr/>
        </p:nvSpPr>
        <p:spPr>
          <a:xfrm>
            <a:off x="1000100" y="2857496"/>
            <a:ext cx="3429024" cy="1785950"/>
          </a:xfrm>
          <a:prstGeom prst="wedgeRoundRectCallout">
            <a:avLst>
              <a:gd name="adj1" fmla="val -12941"/>
              <a:gd name="adj2" fmla="val 68309"/>
              <a:gd name="adj3" fmla="val 16667"/>
            </a:avLst>
          </a:prstGeom>
          <a:blipFill dpi="0" rotWithShape="1">
            <a:blip r:embed="rId7" cstate="print">
              <a:alphaModFix amt="90000"/>
            </a:blip>
            <a:srcRect/>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ru-R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Book Antiqua" pitchFamily="18" charset="0"/>
              </a:rPr>
              <a:t>Слышал я, в Солнцеграде звания мудрые присваивают и все таких очень уважать начинают</a:t>
            </a:r>
          </a:p>
          <a:p>
            <a:pPr algn="ctr"/>
            <a:endParaRPr lang="ru-RU"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Отцу идея младшего сына понравилась</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26" name="Picture 2" descr="C:\Documents and Settings\Администратор\Рабочий стол\Новая папка\neotux.png"/>
          <p:cNvPicPr>
            <a:picLocks noChangeAspect="1" noChangeArrowheads="1"/>
          </p:cNvPicPr>
          <p:nvPr/>
        </p:nvPicPr>
        <p:blipFill>
          <a:blip r:embed="rId20"/>
          <a:srcRect/>
          <a:stretch>
            <a:fillRect/>
          </a:stretch>
        </p:blipFill>
        <p:spPr bwMode="auto">
          <a:xfrm>
            <a:off x="1000100" y="3500438"/>
            <a:ext cx="1038208" cy="1038208"/>
          </a:xfrm>
          <a:prstGeom prst="rect">
            <a:avLst/>
          </a:prstGeom>
          <a:noFill/>
          <a:effectLst>
            <a:outerShdw blurRad="50800" dist="38100" dir="5400000" algn="t" rotWithShape="0">
              <a:prstClr val="black">
                <a:alpha val="40000"/>
              </a:prstClr>
            </a:outerShdw>
          </a:effectLst>
        </p:spPr>
      </p:pic>
      <p:pic>
        <p:nvPicPr>
          <p:cNvPr id="28" name="Picture 3" descr="C:\Documents and Settings\Администратор\Рабочий стол\Новая папка\CRISTAL CRYSTAL.png"/>
          <p:cNvPicPr>
            <a:picLocks noChangeAspect="1" noChangeArrowheads="1"/>
          </p:cNvPicPr>
          <p:nvPr/>
        </p:nvPicPr>
        <p:blipFill>
          <a:blip r:embed="rId21"/>
          <a:srcRect/>
          <a:stretch>
            <a:fillRect/>
          </a:stretch>
        </p:blipFill>
        <p:spPr bwMode="auto">
          <a:xfrm>
            <a:off x="1857356" y="3571876"/>
            <a:ext cx="923591" cy="923591"/>
          </a:xfrm>
          <a:prstGeom prst="rect">
            <a:avLst/>
          </a:prstGeom>
          <a:noFill/>
          <a:effectLst>
            <a:outerShdw blurRad="50800" dist="38100" dir="5400000" algn="t" rotWithShape="0">
              <a:prstClr val="black">
                <a:alpha val="40000"/>
              </a:prstClr>
            </a:outerShdw>
          </a:effectLst>
        </p:spPr>
      </p:pic>
      <p:pic>
        <p:nvPicPr>
          <p:cNvPr id="29" name="Picture 3" descr="C:\Documents and Settings\Администратор\Мои документы\Мои рисунки\Олигагх2.png"/>
          <p:cNvPicPr>
            <a:picLocks noChangeAspect="1" noChangeArrowheads="1"/>
          </p:cNvPicPr>
          <p:nvPr/>
        </p:nvPicPr>
        <p:blipFill>
          <a:blip r:embed="rId22"/>
          <a:srcRect/>
          <a:stretch>
            <a:fillRect/>
          </a:stretch>
        </p:blipFill>
        <p:spPr bwMode="auto">
          <a:xfrm>
            <a:off x="3214678" y="3071810"/>
            <a:ext cx="1148458" cy="1662109"/>
          </a:xfrm>
          <a:prstGeom prst="rect">
            <a:avLst/>
          </a:prstGeom>
          <a:noFill/>
          <a:effectLst>
            <a:outerShdw blurRad="50800" dist="38100" dir="5400000" algn="t" rotWithShape="0">
              <a:prstClr val="black">
                <a:alpha val="40000"/>
              </a:prstClr>
            </a:outerShdw>
          </a:effectLst>
        </p:spPr>
      </p:pic>
      <p:sp>
        <p:nvSpPr>
          <p:cNvPr id="30" name="Скругленная прямоугольная выноска 29"/>
          <p:cNvSpPr/>
          <p:nvPr/>
        </p:nvSpPr>
        <p:spPr>
          <a:xfrm>
            <a:off x="1000100" y="1214422"/>
            <a:ext cx="3429024" cy="1785950"/>
          </a:xfrm>
          <a:prstGeom prst="wedgeRoundRectCallout">
            <a:avLst>
              <a:gd name="adj1" fmla="val 25710"/>
              <a:gd name="adj2" fmla="val 60831"/>
              <a:gd name="adj3" fmla="val 16667"/>
            </a:avLst>
          </a:prstGeom>
          <a:blipFill dpi="0" rotWithShape="1">
            <a:blip r:embed="rId23">
              <a:alphaModFix amt="90000"/>
            </a:blip>
            <a:srcRect/>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ru-R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Book Antiqua" pitchFamily="18" charset="0"/>
              </a:rPr>
              <a:t>Вот это мне и надо!  Надоело быть Угрожаемым, хочу быть Уважаемым! </a:t>
            </a:r>
          </a:p>
          <a:p>
            <a:pPr algn="ctr"/>
            <a:r>
              <a:rPr lang="ru-R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Book Antiqua" pitchFamily="18" charset="0"/>
              </a:rPr>
              <a:t>Едем в Солнцеград!</a:t>
            </a:r>
          </a:p>
          <a:p>
            <a:pPr algn="ctr"/>
            <a:endParaRPr lang="ru-RU" dirty="0">
              <a:solidFill>
                <a:schemeClr val="accent2">
                  <a:lumMod val="50000"/>
                </a:schemeClr>
              </a:solidFill>
            </a:endParaRPr>
          </a:p>
        </p:txBody>
      </p:sp>
      <p:sp>
        <p:nvSpPr>
          <p:cNvPr id="31" name="Прямоугольник 30">
            <a:hlinkClick r:id="rId24"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Picture 2" descr="C:\Documents and Settings\Администратор\Рабочий стол\Новая папка\neotux.png"/>
          <p:cNvPicPr>
            <a:picLocks noChangeAspect="1" noChangeArrowheads="1"/>
          </p:cNvPicPr>
          <p:nvPr/>
        </p:nvPicPr>
        <p:blipFill>
          <a:blip r:embed="rId4"/>
          <a:srcRect/>
          <a:stretch>
            <a:fillRect/>
          </a:stretch>
        </p:blipFill>
        <p:spPr bwMode="auto">
          <a:xfrm>
            <a:off x="1000100" y="5143512"/>
            <a:ext cx="1038208" cy="1038208"/>
          </a:xfrm>
          <a:prstGeom prst="rect">
            <a:avLst/>
          </a:prstGeom>
          <a:noFill/>
          <a:effectLst>
            <a:outerShdw blurRad="50800" dist="38100" dir="5400000" algn="t" rotWithShape="0">
              <a:prstClr val="black">
                <a:alpha val="40000"/>
              </a:prstClr>
            </a:outerShdw>
          </a:effectLst>
        </p:spPr>
      </p:pic>
      <p:pic>
        <p:nvPicPr>
          <p:cNvPr id="4" name="Picture 3" descr="C:\Documents and Settings\Администратор\Рабочий стол\Новая папка\CRISTAL CRYSTAL.png"/>
          <p:cNvPicPr>
            <a:picLocks noChangeAspect="1" noChangeArrowheads="1"/>
          </p:cNvPicPr>
          <p:nvPr/>
        </p:nvPicPr>
        <p:blipFill>
          <a:blip r:embed="rId5"/>
          <a:srcRect/>
          <a:stretch>
            <a:fillRect/>
          </a:stretch>
        </p:blipFill>
        <p:spPr bwMode="auto">
          <a:xfrm>
            <a:off x="1857356" y="5214950"/>
            <a:ext cx="923591" cy="923591"/>
          </a:xfrm>
          <a:prstGeom prst="rect">
            <a:avLst/>
          </a:prstGeom>
          <a:noFill/>
          <a:effectLst>
            <a:outerShdw blurRad="50800" dist="38100" dir="5400000" algn="t" rotWithShape="0">
              <a:prstClr val="black">
                <a:alpha val="40000"/>
              </a:prstClr>
            </a:outerShdw>
          </a:effectLst>
        </p:spPr>
      </p:pic>
      <p:pic>
        <p:nvPicPr>
          <p:cNvPr id="5" name="Picture 3" descr="C:\Documents and Settings\Администратор\Мои документы\Мои рисунки\Олигагх2.png"/>
          <p:cNvPicPr>
            <a:picLocks noChangeAspect="1" noChangeArrowheads="1"/>
          </p:cNvPicPr>
          <p:nvPr/>
        </p:nvPicPr>
        <p:blipFill>
          <a:blip r:embed="rId6"/>
          <a:srcRect/>
          <a:stretch>
            <a:fillRect/>
          </a:stretch>
        </p:blipFill>
        <p:spPr bwMode="auto">
          <a:xfrm>
            <a:off x="3214678" y="4714884"/>
            <a:ext cx="1148458" cy="1662109"/>
          </a:xfrm>
          <a:prstGeom prst="rect">
            <a:avLst/>
          </a:prstGeom>
          <a:noFill/>
          <a:effectLst>
            <a:outerShdw blurRad="50800" dist="38100" dir="5400000" algn="t" rotWithShape="0">
              <a:prstClr val="black">
                <a:alpha val="40000"/>
              </a:prstClr>
            </a:outerShdw>
          </a:effectLst>
        </p:spPr>
      </p:pic>
      <p:sp>
        <p:nvSpPr>
          <p:cNvPr id="6" name="Скругленная прямоугольная выноска 5"/>
          <p:cNvSpPr/>
          <p:nvPr/>
        </p:nvSpPr>
        <p:spPr>
          <a:xfrm>
            <a:off x="1000100" y="2857496"/>
            <a:ext cx="3429024" cy="1785950"/>
          </a:xfrm>
          <a:prstGeom prst="wedgeRoundRectCallout">
            <a:avLst>
              <a:gd name="adj1" fmla="val 25710"/>
              <a:gd name="adj2" fmla="val 60831"/>
              <a:gd name="adj3" fmla="val 16667"/>
            </a:avLst>
          </a:prstGeom>
          <a:blipFill dpi="0" rotWithShape="1">
            <a:blip r:embed="rId7">
              <a:alphaModFix amt="90000"/>
            </a:blip>
            <a:srcRect/>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ru-R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Вот это мне и надо!  Надоело быть Угрожаемым, хочу быть Уважаемым! </a:t>
            </a:r>
          </a:p>
          <a:p>
            <a:pPr algn="ctr"/>
            <a:r>
              <a:rPr lang="ru-RU"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Едем в Солнцеград!</a:t>
            </a:r>
          </a:p>
          <a:p>
            <a:pPr algn="ctr"/>
            <a:endParaRPr lang="ru-RU" dirty="0">
              <a:solidFill>
                <a:schemeClr val="accent2">
                  <a:lumMod val="50000"/>
                </a:schemeClr>
              </a:solidFill>
            </a:endParaRPr>
          </a:p>
        </p:txBody>
      </p:sp>
      <p:sp>
        <p:nvSpPr>
          <p:cNvPr id="7" name="Прямоугольник 6">
            <a:hlinkClick r:id="rId2" action="ppaction://hlinksldjump"/>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Приехали они в Солнцеград, и на базарной площади увидели такую картину (см. папирус)</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5123" name="Picture 3" descr="C:\Documents and Settings\Администратор\Рабочий стол\Новая папка\adobe creative 2v2.png"/>
          <p:cNvPicPr>
            <a:picLocks noChangeAspect="1" noChangeArrowheads="1"/>
          </p:cNvPicPr>
          <p:nvPr/>
        </p:nvPicPr>
        <p:blipFill>
          <a:blip r:embed="rId20" cstate="print"/>
          <a:srcRect/>
          <a:stretch>
            <a:fillRect/>
          </a:stretch>
        </p:blipFill>
        <p:spPr bwMode="auto">
          <a:xfrm>
            <a:off x="3214678" y="3000372"/>
            <a:ext cx="423860" cy="423860"/>
          </a:xfrm>
          <a:prstGeom prst="rect">
            <a:avLst/>
          </a:prstGeom>
          <a:noFill/>
        </p:spPr>
      </p:pic>
      <p:pic>
        <p:nvPicPr>
          <p:cNvPr id="5128" name="Picture 8" descr="C:\Documents and Settings\Администратор\Рабочий стол\Новая папка\emule5.png"/>
          <p:cNvPicPr>
            <a:picLocks noChangeAspect="1" noChangeArrowheads="1"/>
          </p:cNvPicPr>
          <p:nvPr/>
        </p:nvPicPr>
        <p:blipFill>
          <a:blip r:embed="rId21" cstate="print"/>
          <a:srcRect/>
          <a:stretch>
            <a:fillRect/>
          </a:stretch>
        </p:blipFill>
        <p:spPr bwMode="auto">
          <a:xfrm>
            <a:off x="2643174" y="3214686"/>
            <a:ext cx="290506" cy="290506"/>
          </a:xfrm>
          <a:prstGeom prst="rect">
            <a:avLst/>
          </a:prstGeom>
          <a:noFill/>
        </p:spPr>
      </p:pic>
      <p:pic>
        <p:nvPicPr>
          <p:cNvPr id="5132" name="Picture 12" descr="C:\Documents and Settings\Администратор\Рабочий стол\Новая папка\HEINS_DESKTOP_LOOKUPS HENK.png"/>
          <p:cNvPicPr>
            <a:picLocks noChangeAspect="1" noChangeArrowheads="1"/>
          </p:cNvPicPr>
          <p:nvPr/>
        </p:nvPicPr>
        <p:blipFill>
          <a:blip r:embed="rId22" cstate="print"/>
          <a:srcRect/>
          <a:stretch>
            <a:fillRect/>
          </a:stretch>
        </p:blipFill>
        <p:spPr bwMode="auto">
          <a:xfrm>
            <a:off x="4143372" y="3214686"/>
            <a:ext cx="285752" cy="285752"/>
          </a:xfrm>
          <a:prstGeom prst="rect">
            <a:avLst/>
          </a:prstGeom>
          <a:noFill/>
        </p:spPr>
      </p:pic>
      <p:pic>
        <p:nvPicPr>
          <p:cNvPr id="5144" name="Picture 24" descr="C:\Documents and Settings\Администратор\Рабочий стол\Новая папка\PIRACY.png"/>
          <p:cNvPicPr>
            <a:picLocks noChangeAspect="1" noChangeArrowheads="1"/>
          </p:cNvPicPr>
          <p:nvPr/>
        </p:nvPicPr>
        <p:blipFill>
          <a:blip r:embed="rId23" cstate="print"/>
          <a:srcRect/>
          <a:stretch>
            <a:fillRect/>
          </a:stretch>
        </p:blipFill>
        <p:spPr bwMode="auto">
          <a:xfrm>
            <a:off x="2143108" y="3357562"/>
            <a:ext cx="433382" cy="433382"/>
          </a:xfrm>
          <a:prstGeom prst="rect">
            <a:avLst/>
          </a:prstGeom>
          <a:noFill/>
        </p:spPr>
      </p:pic>
      <p:pic>
        <p:nvPicPr>
          <p:cNvPr id="5138" name="Picture 18" descr="C:\Documents and Settings\Администратор\Рабочий стол\Новая папка\INDUSTRIAL SYSTEM GENERIC FOLDER.png"/>
          <p:cNvPicPr>
            <a:picLocks noChangeAspect="1" noChangeArrowheads="1"/>
          </p:cNvPicPr>
          <p:nvPr/>
        </p:nvPicPr>
        <p:blipFill>
          <a:blip r:embed="rId24"/>
          <a:srcRect/>
          <a:stretch>
            <a:fillRect/>
          </a:stretch>
        </p:blipFill>
        <p:spPr bwMode="auto">
          <a:xfrm rot="10800000">
            <a:off x="2285984" y="3571876"/>
            <a:ext cx="857256" cy="461599"/>
          </a:xfrm>
          <a:prstGeom prst="rect">
            <a:avLst/>
          </a:prstGeom>
          <a:noFill/>
        </p:spPr>
      </p:pic>
      <p:pic>
        <p:nvPicPr>
          <p:cNvPr id="5139" name="Picture 19" descr="C:\Documents and Settings\Администратор\Рабочий стол\Новая папка\INDUSTRIAL SYSTEM REMOVABLE.png"/>
          <p:cNvPicPr>
            <a:picLocks noChangeAspect="1" noChangeArrowheads="1"/>
          </p:cNvPicPr>
          <p:nvPr/>
        </p:nvPicPr>
        <p:blipFill>
          <a:blip r:embed="rId25"/>
          <a:srcRect/>
          <a:stretch>
            <a:fillRect/>
          </a:stretch>
        </p:blipFill>
        <p:spPr bwMode="auto">
          <a:xfrm>
            <a:off x="4071934" y="3429000"/>
            <a:ext cx="571504" cy="238127"/>
          </a:xfrm>
          <a:prstGeom prst="rect">
            <a:avLst/>
          </a:prstGeom>
          <a:noFill/>
        </p:spPr>
      </p:pic>
      <p:pic>
        <p:nvPicPr>
          <p:cNvPr id="5140" name="Picture 20" descr="C:\Documents and Settings\Администратор\Рабочий стол\Новая папка\kgoldrunner.png"/>
          <p:cNvPicPr>
            <a:picLocks noChangeAspect="1" noChangeArrowheads="1"/>
          </p:cNvPicPr>
          <p:nvPr/>
        </p:nvPicPr>
        <p:blipFill>
          <a:blip r:embed="rId26" cstate="print"/>
          <a:srcRect/>
          <a:stretch>
            <a:fillRect/>
          </a:stretch>
        </p:blipFill>
        <p:spPr bwMode="auto">
          <a:xfrm>
            <a:off x="3428992" y="3286124"/>
            <a:ext cx="219068" cy="219068"/>
          </a:xfrm>
          <a:prstGeom prst="rect">
            <a:avLst/>
          </a:prstGeom>
          <a:noFill/>
        </p:spPr>
      </p:pic>
      <p:pic>
        <p:nvPicPr>
          <p:cNvPr id="5145" name="Picture 25" descr="C:\Documents and Settings\Администратор\Рабочий стол\Новая папка\POLYPHEME.png"/>
          <p:cNvPicPr>
            <a:picLocks noChangeAspect="1" noChangeArrowheads="1"/>
          </p:cNvPicPr>
          <p:nvPr/>
        </p:nvPicPr>
        <p:blipFill>
          <a:blip r:embed="rId27" cstate="print"/>
          <a:srcRect/>
          <a:stretch>
            <a:fillRect/>
          </a:stretch>
        </p:blipFill>
        <p:spPr bwMode="auto">
          <a:xfrm>
            <a:off x="3143240" y="3143248"/>
            <a:ext cx="290506" cy="290506"/>
          </a:xfrm>
          <a:prstGeom prst="rect">
            <a:avLst/>
          </a:prstGeom>
          <a:noFill/>
        </p:spPr>
      </p:pic>
      <p:pic>
        <p:nvPicPr>
          <p:cNvPr id="5146" name="Picture 26" descr="C:\Documents and Settings\Администратор\Рабочий стол\Новая папка\popo_emotions_full_version boss.png"/>
          <p:cNvPicPr>
            <a:picLocks noChangeAspect="1" noChangeArrowheads="1"/>
          </p:cNvPicPr>
          <p:nvPr/>
        </p:nvPicPr>
        <p:blipFill>
          <a:blip r:embed="rId28"/>
          <a:srcRect/>
          <a:stretch>
            <a:fillRect/>
          </a:stretch>
        </p:blipFill>
        <p:spPr bwMode="auto">
          <a:xfrm>
            <a:off x="1071538" y="3071810"/>
            <a:ext cx="433382" cy="433382"/>
          </a:xfrm>
          <a:prstGeom prst="rect">
            <a:avLst/>
          </a:prstGeom>
          <a:noFill/>
        </p:spPr>
      </p:pic>
      <p:pic>
        <p:nvPicPr>
          <p:cNvPr id="5149" name="Picture 29" descr="C:\Documents and Settings\Администратор\Рабочий стол\Новая папка\SIMPSONS_SNOWBALL2.png"/>
          <p:cNvPicPr>
            <a:picLocks noChangeAspect="1" noChangeArrowheads="1"/>
          </p:cNvPicPr>
          <p:nvPr/>
        </p:nvPicPr>
        <p:blipFill>
          <a:blip r:embed="rId29" cstate="print"/>
          <a:srcRect/>
          <a:stretch>
            <a:fillRect/>
          </a:stretch>
        </p:blipFill>
        <p:spPr bwMode="auto">
          <a:xfrm>
            <a:off x="1714480" y="3071810"/>
            <a:ext cx="428628" cy="428628"/>
          </a:xfrm>
          <a:prstGeom prst="rect">
            <a:avLst/>
          </a:prstGeom>
          <a:noFill/>
        </p:spPr>
      </p:pic>
      <p:pic>
        <p:nvPicPr>
          <p:cNvPr id="5131" name="Picture 11" descr="C:\Documents and Settings\Администратор\Рабочий стол\Новая папка\grape123d.png"/>
          <p:cNvPicPr>
            <a:picLocks noChangeAspect="1" noChangeArrowheads="1"/>
          </p:cNvPicPr>
          <p:nvPr/>
        </p:nvPicPr>
        <p:blipFill>
          <a:blip r:embed="rId30" cstate="print"/>
          <a:srcRect/>
          <a:stretch>
            <a:fillRect/>
          </a:stretch>
        </p:blipFill>
        <p:spPr bwMode="auto">
          <a:xfrm>
            <a:off x="2357422" y="3571876"/>
            <a:ext cx="214314" cy="214314"/>
          </a:xfrm>
          <a:prstGeom prst="rect">
            <a:avLst/>
          </a:prstGeom>
          <a:noFill/>
        </p:spPr>
      </p:pic>
      <p:pic>
        <p:nvPicPr>
          <p:cNvPr id="5147" name="Picture 27" descr="C:\Documents and Settings\Администратор\Рабочий стол\Новая папка\popo_emotions_full_version confident.png"/>
          <p:cNvPicPr>
            <a:picLocks noChangeAspect="1" noChangeArrowheads="1"/>
          </p:cNvPicPr>
          <p:nvPr/>
        </p:nvPicPr>
        <p:blipFill>
          <a:blip r:embed="rId31"/>
          <a:srcRect/>
          <a:stretch>
            <a:fillRect/>
          </a:stretch>
        </p:blipFill>
        <p:spPr bwMode="auto">
          <a:xfrm>
            <a:off x="1000100" y="3786190"/>
            <a:ext cx="857256" cy="857256"/>
          </a:xfrm>
          <a:prstGeom prst="rect">
            <a:avLst/>
          </a:prstGeom>
          <a:noFill/>
          <a:effectLst>
            <a:outerShdw blurRad="50800" dist="38100" dir="5400000" algn="t" rotWithShape="0">
              <a:prstClr val="black">
                <a:alpha val="40000"/>
              </a:prstClr>
            </a:outerShdw>
          </a:effectLst>
        </p:spPr>
      </p:pic>
      <p:pic>
        <p:nvPicPr>
          <p:cNvPr id="5142" name="Picture 22" descr="C:\Documents and Settings\Администратор\Рабочий стол\Новая папка\MUG.png"/>
          <p:cNvPicPr>
            <a:picLocks noChangeAspect="1" noChangeArrowheads="1"/>
          </p:cNvPicPr>
          <p:nvPr/>
        </p:nvPicPr>
        <p:blipFill>
          <a:blip r:embed="rId32" cstate="print"/>
          <a:srcRect/>
          <a:stretch>
            <a:fillRect/>
          </a:stretch>
        </p:blipFill>
        <p:spPr bwMode="auto">
          <a:xfrm>
            <a:off x="1000100" y="3214686"/>
            <a:ext cx="147630" cy="147630"/>
          </a:xfrm>
          <a:prstGeom prst="rect">
            <a:avLst/>
          </a:prstGeom>
          <a:noFill/>
        </p:spPr>
      </p:pic>
      <p:pic>
        <p:nvPicPr>
          <p:cNvPr id="5143" name="Picture 23" descr="C:\Documents and Settings\Администратор\Рабочий стол\Новая папка\Nachos.png"/>
          <p:cNvPicPr>
            <a:picLocks noChangeAspect="1" noChangeArrowheads="1"/>
          </p:cNvPicPr>
          <p:nvPr/>
        </p:nvPicPr>
        <p:blipFill>
          <a:blip r:embed="rId33" cstate="print"/>
          <a:srcRect/>
          <a:stretch>
            <a:fillRect/>
          </a:stretch>
        </p:blipFill>
        <p:spPr bwMode="auto">
          <a:xfrm>
            <a:off x="2643174" y="3571876"/>
            <a:ext cx="290506" cy="290506"/>
          </a:xfrm>
          <a:prstGeom prst="rect">
            <a:avLst/>
          </a:prstGeom>
          <a:noFill/>
        </p:spPr>
      </p:pic>
      <p:pic>
        <p:nvPicPr>
          <p:cNvPr id="5148" name="Picture 28" descr="C:\Documents and Settings\Администратор\Рабочий стол\Новая папка\SIMPSONS_SANTAS.png"/>
          <p:cNvPicPr>
            <a:picLocks noChangeAspect="1" noChangeArrowheads="1"/>
          </p:cNvPicPr>
          <p:nvPr/>
        </p:nvPicPr>
        <p:blipFill>
          <a:blip r:embed="rId34" cstate="print"/>
          <a:srcRect/>
          <a:stretch>
            <a:fillRect/>
          </a:stretch>
        </p:blipFill>
        <p:spPr bwMode="auto">
          <a:xfrm>
            <a:off x="3500430" y="3143248"/>
            <a:ext cx="428628" cy="428628"/>
          </a:xfrm>
          <a:prstGeom prst="rect">
            <a:avLst/>
          </a:prstGeom>
          <a:noFill/>
        </p:spPr>
      </p:pic>
      <p:pic>
        <p:nvPicPr>
          <p:cNvPr id="5151" name="Picture 31" descr="C:\Documents and Settings\Администратор\Рабочий стол\Новая папка\TableSZ.png"/>
          <p:cNvPicPr>
            <a:picLocks noChangeAspect="1" noChangeArrowheads="1"/>
          </p:cNvPicPr>
          <p:nvPr/>
        </p:nvPicPr>
        <p:blipFill>
          <a:blip r:embed="rId35" cstate="print"/>
          <a:srcRect/>
          <a:stretch>
            <a:fillRect/>
          </a:stretch>
        </p:blipFill>
        <p:spPr bwMode="auto">
          <a:xfrm>
            <a:off x="928662" y="3357562"/>
            <a:ext cx="396876" cy="214314"/>
          </a:xfrm>
          <a:prstGeom prst="rect">
            <a:avLst/>
          </a:prstGeom>
          <a:noFill/>
        </p:spPr>
      </p:pic>
      <p:pic>
        <p:nvPicPr>
          <p:cNvPr id="5154" name="Picture 34" descr="C:\Documents and Settings\Администратор\Рабочий стол\Новая папка\wooden bucket - full.png"/>
          <p:cNvPicPr>
            <a:picLocks noChangeAspect="1" noChangeArrowheads="1"/>
          </p:cNvPicPr>
          <p:nvPr/>
        </p:nvPicPr>
        <p:blipFill>
          <a:blip r:embed="rId36" cstate="print"/>
          <a:srcRect/>
          <a:stretch>
            <a:fillRect/>
          </a:stretch>
        </p:blipFill>
        <p:spPr bwMode="auto">
          <a:xfrm>
            <a:off x="785786" y="3362316"/>
            <a:ext cx="214314" cy="214314"/>
          </a:xfrm>
          <a:prstGeom prst="rect">
            <a:avLst/>
          </a:prstGeom>
          <a:noFill/>
        </p:spPr>
      </p:pic>
      <p:pic>
        <p:nvPicPr>
          <p:cNvPr id="5152" name="Picture 32" descr="C:\Documents and Settings\Администратор\Рабочий стол\Новая папка\toast.png"/>
          <p:cNvPicPr>
            <a:picLocks noChangeAspect="1" noChangeArrowheads="1"/>
          </p:cNvPicPr>
          <p:nvPr/>
        </p:nvPicPr>
        <p:blipFill>
          <a:blip r:embed="rId37" cstate="print"/>
          <a:srcRect/>
          <a:stretch>
            <a:fillRect/>
          </a:stretch>
        </p:blipFill>
        <p:spPr bwMode="auto">
          <a:xfrm>
            <a:off x="4429124" y="3500438"/>
            <a:ext cx="147630" cy="147630"/>
          </a:xfrm>
          <a:prstGeom prst="rect">
            <a:avLst/>
          </a:prstGeom>
          <a:noFill/>
        </p:spPr>
      </p:pic>
      <p:pic>
        <p:nvPicPr>
          <p:cNvPr id="5153" name="Picture 33" descr="C:\Documents and Settings\Администратор\Рабочий стол\Новая папка\wooden bucket - empty.png"/>
          <p:cNvPicPr>
            <a:picLocks noChangeAspect="1" noChangeArrowheads="1"/>
          </p:cNvPicPr>
          <p:nvPr/>
        </p:nvPicPr>
        <p:blipFill>
          <a:blip r:embed="rId38" cstate="print"/>
          <a:srcRect/>
          <a:stretch>
            <a:fillRect/>
          </a:stretch>
        </p:blipFill>
        <p:spPr bwMode="auto">
          <a:xfrm>
            <a:off x="2928926" y="3357562"/>
            <a:ext cx="142876" cy="142876"/>
          </a:xfrm>
          <a:prstGeom prst="rect">
            <a:avLst/>
          </a:prstGeom>
          <a:noFill/>
        </p:spPr>
      </p:pic>
      <p:pic>
        <p:nvPicPr>
          <p:cNvPr id="5125" name="Picture 5" descr="C:\Documents and Settings\Администратор\Рабочий стол\Новая папка\breads.png"/>
          <p:cNvPicPr>
            <a:picLocks noChangeAspect="1" noChangeArrowheads="1"/>
          </p:cNvPicPr>
          <p:nvPr/>
        </p:nvPicPr>
        <p:blipFill>
          <a:blip r:embed="rId39" cstate="print"/>
          <a:srcRect/>
          <a:stretch>
            <a:fillRect/>
          </a:stretch>
        </p:blipFill>
        <p:spPr bwMode="auto">
          <a:xfrm>
            <a:off x="2928926" y="3571876"/>
            <a:ext cx="252410" cy="252410"/>
          </a:xfrm>
          <a:prstGeom prst="rect">
            <a:avLst/>
          </a:prstGeom>
          <a:noFill/>
        </p:spPr>
      </p:pic>
      <p:pic>
        <p:nvPicPr>
          <p:cNvPr id="5124" name="Picture 4" descr="C:\Documents and Settings\Администратор\Рабочий стол\Новая папка\bread1.png"/>
          <p:cNvPicPr>
            <a:picLocks noChangeAspect="1" noChangeArrowheads="1"/>
          </p:cNvPicPr>
          <p:nvPr/>
        </p:nvPicPr>
        <p:blipFill>
          <a:blip r:embed="rId40" cstate="print"/>
          <a:srcRect/>
          <a:stretch>
            <a:fillRect/>
          </a:stretch>
        </p:blipFill>
        <p:spPr bwMode="auto">
          <a:xfrm>
            <a:off x="2786050" y="3571876"/>
            <a:ext cx="252410" cy="252410"/>
          </a:xfrm>
          <a:prstGeom prst="rect">
            <a:avLst/>
          </a:prstGeom>
          <a:noFill/>
        </p:spPr>
      </p:pic>
      <p:pic>
        <p:nvPicPr>
          <p:cNvPr id="5130" name="Picture 10" descr="C:\Documents and Settings\Администратор\Рабочий стол\Новая папка\glass - full.png"/>
          <p:cNvPicPr>
            <a:picLocks noChangeAspect="1" noChangeArrowheads="1"/>
          </p:cNvPicPr>
          <p:nvPr/>
        </p:nvPicPr>
        <p:blipFill>
          <a:blip r:embed="rId41" cstate="print"/>
          <a:srcRect/>
          <a:stretch>
            <a:fillRect/>
          </a:stretch>
        </p:blipFill>
        <p:spPr bwMode="auto">
          <a:xfrm>
            <a:off x="2500298" y="3571876"/>
            <a:ext cx="147630" cy="147630"/>
          </a:xfrm>
          <a:prstGeom prst="rect">
            <a:avLst/>
          </a:prstGeom>
          <a:noFill/>
        </p:spPr>
      </p:pic>
      <p:pic>
        <p:nvPicPr>
          <p:cNvPr id="5137" name="Picture 17" descr="C:\Documents and Settings\Администратор\Рабочий стол\Новая папка\Hot Dog_Relish.png"/>
          <p:cNvPicPr>
            <a:picLocks noChangeAspect="1" noChangeArrowheads="1"/>
          </p:cNvPicPr>
          <p:nvPr/>
        </p:nvPicPr>
        <p:blipFill>
          <a:blip r:embed="rId42" cstate="print"/>
          <a:srcRect/>
          <a:stretch>
            <a:fillRect/>
          </a:stretch>
        </p:blipFill>
        <p:spPr bwMode="auto">
          <a:xfrm>
            <a:off x="4429124" y="3357562"/>
            <a:ext cx="147630" cy="147630"/>
          </a:xfrm>
          <a:prstGeom prst="rect">
            <a:avLst/>
          </a:prstGeom>
          <a:noFill/>
        </p:spPr>
      </p:pic>
      <p:pic>
        <p:nvPicPr>
          <p:cNvPr id="5134" name="Picture 14" descr="C:\Documents and Settings\Администратор\Рабочий стол\Новая папка\Hot Dog_Chili Dog.png"/>
          <p:cNvPicPr>
            <a:picLocks noChangeAspect="1" noChangeArrowheads="1"/>
          </p:cNvPicPr>
          <p:nvPr/>
        </p:nvPicPr>
        <p:blipFill>
          <a:blip r:embed="rId43" cstate="print"/>
          <a:srcRect/>
          <a:stretch>
            <a:fillRect/>
          </a:stretch>
        </p:blipFill>
        <p:spPr bwMode="auto">
          <a:xfrm>
            <a:off x="4286248" y="3357562"/>
            <a:ext cx="147630" cy="147630"/>
          </a:xfrm>
          <a:prstGeom prst="rect">
            <a:avLst/>
          </a:prstGeom>
          <a:noFill/>
        </p:spPr>
      </p:pic>
      <p:pic>
        <p:nvPicPr>
          <p:cNvPr id="5135" name="Picture 15" descr="C:\Documents and Settings\Администратор\Рабочий стол\Новая папка\Hot Dog_Ketchup.png"/>
          <p:cNvPicPr>
            <a:picLocks noChangeAspect="1" noChangeArrowheads="1"/>
          </p:cNvPicPr>
          <p:nvPr/>
        </p:nvPicPr>
        <p:blipFill>
          <a:blip r:embed="rId44" cstate="print"/>
          <a:srcRect/>
          <a:stretch>
            <a:fillRect/>
          </a:stretch>
        </p:blipFill>
        <p:spPr bwMode="auto">
          <a:xfrm>
            <a:off x="4143372" y="3357562"/>
            <a:ext cx="147630" cy="147630"/>
          </a:xfrm>
          <a:prstGeom prst="rect">
            <a:avLst/>
          </a:prstGeom>
          <a:noFill/>
        </p:spPr>
      </p:pic>
      <p:pic>
        <p:nvPicPr>
          <p:cNvPr id="5136" name="Picture 16" descr="C:\Documents and Settings\Администратор\Рабочий стол\Новая папка\Hot Dog_Mustard.png"/>
          <p:cNvPicPr>
            <a:picLocks noChangeAspect="1" noChangeArrowheads="1"/>
          </p:cNvPicPr>
          <p:nvPr/>
        </p:nvPicPr>
        <p:blipFill>
          <a:blip r:embed="rId45" cstate="print"/>
          <a:srcRect/>
          <a:stretch>
            <a:fillRect/>
          </a:stretch>
        </p:blipFill>
        <p:spPr bwMode="auto">
          <a:xfrm>
            <a:off x="4143372" y="3429000"/>
            <a:ext cx="147630" cy="147630"/>
          </a:xfrm>
          <a:prstGeom prst="rect">
            <a:avLst/>
          </a:prstGeom>
          <a:noFill/>
        </p:spPr>
      </p:pic>
      <p:pic>
        <p:nvPicPr>
          <p:cNvPr id="5133" name="Picture 13" descr="C:\Documents and Settings\Администратор\Рабочий стол\Новая папка\Hot Dog.png"/>
          <p:cNvPicPr>
            <a:picLocks noChangeAspect="1" noChangeArrowheads="1"/>
          </p:cNvPicPr>
          <p:nvPr/>
        </p:nvPicPr>
        <p:blipFill>
          <a:blip r:embed="rId46" cstate="print"/>
          <a:srcRect/>
          <a:stretch>
            <a:fillRect/>
          </a:stretch>
        </p:blipFill>
        <p:spPr bwMode="auto">
          <a:xfrm>
            <a:off x="4286248" y="3429000"/>
            <a:ext cx="147630" cy="147630"/>
          </a:xfrm>
          <a:prstGeom prst="rect">
            <a:avLst/>
          </a:prstGeom>
          <a:noFill/>
        </p:spPr>
      </p:pic>
      <p:pic>
        <p:nvPicPr>
          <p:cNvPr id="58" name="Picture 3" descr="C:\Documents and Settings\Администратор\Рабочий стол\Новая папка\CRISTAL CRYSTAL.png"/>
          <p:cNvPicPr>
            <a:picLocks noChangeAspect="1" noChangeArrowheads="1"/>
          </p:cNvPicPr>
          <p:nvPr/>
        </p:nvPicPr>
        <p:blipFill>
          <a:blip r:embed="rId47"/>
          <a:srcRect/>
          <a:stretch>
            <a:fillRect/>
          </a:stretch>
        </p:blipFill>
        <p:spPr bwMode="auto">
          <a:xfrm>
            <a:off x="3857620" y="3786190"/>
            <a:ext cx="632172" cy="632172"/>
          </a:xfrm>
          <a:prstGeom prst="rect">
            <a:avLst/>
          </a:prstGeom>
          <a:noFill/>
          <a:effectLst>
            <a:outerShdw blurRad="50800" dist="38100" dir="5400000" algn="t" rotWithShape="0">
              <a:prstClr val="black">
                <a:alpha val="40000"/>
              </a:prstClr>
            </a:outerShdw>
          </a:effectLst>
        </p:spPr>
      </p:pic>
      <p:pic>
        <p:nvPicPr>
          <p:cNvPr id="57" name="Picture 2" descr="C:\Documents and Settings\Администратор\Рабочий стол\Новая папка\neotux.png"/>
          <p:cNvPicPr>
            <a:picLocks noChangeAspect="1" noChangeArrowheads="1"/>
          </p:cNvPicPr>
          <p:nvPr/>
        </p:nvPicPr>
        <p:blipFill>
          <a:blip r:embed="rId48"/>
          <a:srcRect/>
          <a:stretch>
            <a:fillRect/>
          </a:stretch>
        </p:blipFill>
        <p:spPr bwMode="auto">
          <a:xfrm>
            <a:off x="3929058" y="3929066"/>
            <a:ext cx="764332" cy="764332"/>
          </a:xfrm>
          <a:prstGeom prst="rect">
            <a:avLst/>
          </a:prstGeom>
          <a:noFill/>
          <a:effectLst>
            <a:outerShdw blurRad="50800" dist="38100" dir="5400000" algn="t" rotWithShape="0">
              <a:prstClr val="black">
                <a:alpha val="40000"/>
              </a:prstClr>
            </a:outerShdw>
          </a:effectLst>
        </p:spPr>
      </p:pic>
      <p:pic>
        <p:nvPicPr>
          <p:cNvPr id="59" name="Picture 3" descr="C:\Documents and Settings\Администратор\Мои документы\Мои рисунки\Олигагх2.png"/>
          <p:cNvPicPr>
            <a:picLocks noChangeAspect="1" noChangeArrowheads="1"/>
          </p:cNvPicPr>
          <p:nvPr/>
        </p:nvPicPr>
        <p:blipFill>
          <a:blip r:embed="rId49" cstate="print"/>
          <a:srcRect/>
          <a:stretch>
            <a:fillRect/>
          </a:stretch>
        </p:blipFill>
        <p:spPr bwMode="auto">
          <a:xfrm>
            <a:off x="3143240" y="3500438"/>
            <a:ext cx="857256" cy="1240665"/>
          </a:xfrm>
          <a:prstGeom prst="rect">
            <a:avLst/>
          </a:prstGeom>
          <a:noFill/>
          <a:effectLst>
            <a:outerShdw blurRad="50800" dist="38100" dir="5400000" algn="t" rotWithShape="0">
              <a:prstClr val="black">
                <a:alpha val="40000"/>
              </a:prstClr>
            </a:outerShdw>
          </a:effectLst>
        </p:spPr>
      </p:pic>
      <p:sp>
        <p:nvSpPr>
          <p:cNvPr id="60" name="Круглая лента лицом вверх 59"/>
          <p:cNvSpPr/>
          <p:nvPr/>
        </p:nvSpPr>
        <p:spPr>
          <a:xfrm>
            <a:off x="785786" y="1428736"/>
            <a:ext cx="3857652" cy="973266"/>
          </a:xfrm>
          <a:prstGeom prst="ellipseRibbon2">
            <a:avLst>
              <a:gd name="adj1" fmla="val 10557"/>
              <a:gd name="adj2" fmla="val 100000"/>
              <a:gd name="adj3" fmla="val 15835"/>
            </a:avLst>
          </a:prstGeom>
          <a:blipFill>
            <a:blip r:embed="rId50"/>
            <a:stretch>
              <a:fillRect/>
            </a:stretch>
          </a:blipFill>
          <a:ln>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anUp">
              <a:avLst>
                <a:gd name="adj" fmla="val 86285"/>
              </a:avLst>
            </a:prstTxWarp>
          </a:bodyPr>
          <a:lstStyle/>
          <a:p>
            <a:pPr algn="ctr"/>
            <a:r>
              <a:rPr lang="ru-RU" sz="1600" b="1" dirty="0" smtClean="0">
                <a:ln w="1905"/>
                <a:solidFill>
                  <a:srgbClr val="00B0F0"/>
                </a:solidFill>
                <a:effectLst>
                  <a:innerShdw blurRad="69850" dist="43180" dir="5400000">
                    <a:srgbClr val="000000">
                      <a:alpha val="65000"/>
                    </a:srgbClr>
                  </a:innerShdw>
                </a:effectLst>
                <a:latin typeface="Book Antiqua" pitchFamily="18" charset="0"/>
              </a:rPr>
              <a:t>Отбор Жрецов Ра. </a:t>
            </a:r>
          </a:p>
          <a:p>
            <a:pPr algn="ctr"/>
            <a:r>
              <a:rPr lang="ru-RU" sz="1400" b="1" dirty="0" smtClean="0">
                <a:ln w="1905"/>
                <a:solidFill>
                  <a:srgbClr val="00B0F0"/>
                </a:solidFill>
                <a:effectLst>
                  <a:innerShdw blurRad="69850" dist="43180" dir="5400000">
                    <a:srgbClr val="000000">
                      <a:alpha val="65000"/>
                    </a:srgbClr>
                  </a:innerShdw>
                </a:effectLst>
                <a:latin typeface="Book Antiqua" pitchFamily="18" charset="0"/>
              </a:rPr>
              <a:t>Испытание для мудрых</a:t>
            </a:r>
            <a:r>
              <a:rPr lang="ru-RU" b="1" dirty="0" smtClean="0">
                <a:ln w="1905"/>
                <a:solidFill>
                  <a:srgbClr val="00B0F0"/>
                </a:solidFill>
                <a:effectLst>
                  <a:innerShdw blurRad="69850" dist="43180" dir="5400000">
                    <a:srgbClr val="000000">
                      <a:alpha val="65000"/>
                    </a:srgbClr>
                  </a:innerShdw>
                </a:effectLst>
              </a:rPr>
              <a:t>.</a:t>
            </a:r>
            <a:endParaRPr lang="ru-RU" b="1" dirty="0">
              <a:ln w="1905"/>
              <a:solidFill>
                <a:srgbClr val="00B0F0"/>
              </a:solidFill>
              <a:effectLst>
                <a:innerShdw blurRad="69850" dist="43180" dir="5400000">
                  <a:srgbClr val="000000">
                    <a:alpha val="65000"/>
                  </a:srgbClr>
                </a:innerShdw>
              </a:effectLst>
            </a:endParaRPr>
          </a:p>
        </p:txBody>
      </p:sp>
      <p:sp>
        <p:nvSpPr>
          <p:cNvPr id="61" name="Прямоугольник 60">
            <a:hlinkClick r:id="rId51"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a:off x="0" y="0"/>
            <a:ext cx="9144000"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Picture 3" descr="C:\Documents and Settings\Администратор\Рабочий стол\Новая папка\adobe creative 2v2.png"/>
          <p:cNvPicPr>
            <a:picLocks noChangeAspect="1" noChangeArrowheads="1"/>
          </p:cNvPicPr>
          <p:nvPr/>
        </p:nvPicPr>
        <p:blipFill>
          <a:blip r:embed="rId4" cstate="print"/>
          <a:srcRect/>
          <a:stretch>
            <a:fillRect/>
          </a:stretch>
        </p:blipFill>
        <p:spPr bwMode="auto">
          <a:xfrm>
            <a:off x="1000100" y="3857628"/>
            <a:ext cx="615100" cy="615100"/>
          </a:xfrm>
          <a:prstGeom prst="rect">
            <a:avLst/>
          </a:prstGeom>
          <a:noFill/>
        </p:spPr>
      </p:pic>
      <p:pic>
        <p:nvPicPr>
          <p:cNvPr id="4" name="Picture 3" descr="C:\Documents and Settings\Администратор\Рабочий стол\Новая папка\adobe creative 2v2.png"/>
          <p:cNvPicPr>
            <a:picLocks noChangeAspect="1" noChangeArrowheads="1"/>
          </p:cNvPicPr>
          <p:nvPr/>
        </p:nvPicPr>
        <p:blipFill>
          <a:blip r:embed="rId4" cstate="print"/>
          <a:srcRect/>
          <a:stretch>
            <a:fillRect/>
          </a:stretch>
        </p:blipFill>
        <p:spPr bwMode="auto">
          <a:xfrm>
            <a:off x="5286380" y="3714752"/>
            <a:ext cx="615100" cy="615100"/>
          </a:xfrm>
          <a:prstGeom prst="rect">
            <a:avLst/>
          </a:prstGeom>
          <a:noFill/>
        </p:spPr>
      </p:pic>
      <p:pic>
        <p:nvPicPr>
          <p:cNvPr id="5" name="Picture 8" descr="C:\Documents and Settings\Администратор\Рабочий стол\Новая папка\emule5.png"/>
          <p:cNvPicPr>
            <a:picLocks noChangeAspect="1" noChangeArrowheads="1"/>
          </p:cNvPicPr>
          <p:nvPr/>
        </p:nvPicPr>
        <p:blipFill>
          <a:blip r:embed="rId5" cstate="print"/>
          <a:srcRect/>
          <a:stretch>
            <a:fillRect/>
          </a:stretch>
        </p:blipFill>
        <p:spPr bwMode="auto">
          <a:xfrm>
            <a:off x="3071802" y="4214818"/>
            <a:ext cx="237762" cy="237762"/>
          </a:xfrm>
          <a:prstGeom prst="rect">
            <a:avLst/>
          </a:prstGeom>
          <a:noFill/>
        </p:spPr>
      </p:pic>
      <p:pic>
        <p:nvPicPr>
          <p:cNvPr id="6" name="Picture 12" descr="C:\Documents and Settings\Администратор\Рабочий стол\Новая папка\HEINS_DESKTOP_LOOKUPS HENK.png"/>
          <p:cNvPicPr>
            <a:picLocks noChangeAspect="1" noChangeArrowheads="1"/>
          </p:cNvPicPr>
          <p:nvPr/>
        </p:nvPicPr>
        <p:blipFill>
          <a:blip r:embed="rId6" cstate="print"/>
          <a:srcRect/>
          <a:stretch>
            <a:fillRect/>
          </a:stretch>
        </p:blipFill>
        <p:spPr bwMode="auto">
          <a:xfrm>
            <a:off x="7358082" y="3786190"/>
            <a:ext cx="741211" cy="741211"/>
          </a:xfrm>
          <a:prstGeom prst="rect">
            <a:avLst/>
          </a:prstGeom>
          <a:noFill/>
        </p:spPr>
      </p:pic>
      <p:pic>
        <p:nvPicPr>
          <p:cNvPr id="7" name="Picture 24" descr="C:\Documents and Settings\Администратор\Рабочий стол\Новая папка\PIRACY.png"/>
          <p:cNvPicPr>
            <a:picLocks noChangeAspect="1" noChangeArrowheads="1"/>
          </p:cNvPicPr>
          <p:nvPr/>
        </p:nvPicPr>
        <p:blipFill>
          <a:blip r:embed="rId7" cstate="print"/>
          <a:srcRect/>
          <a:stretch>
            <a:fillRect/>
          </a:stretch>
        </p:blipFill>
        <p:spPr bwMode="auto">
          <a:xfrm>
            <a:off x="3143240" y="4143380"/>
            <a:ext cx="714380" cy="714380"/>
          </a:xfrm>
          <a:prstGeom prst="rect">
            <a:avLst/>
          </a:prstGeom>
          <a:noFill/>
        </p:spPr>
      </p:pic>
      <p:pic>
        <p:nvPicPr>
          <p:cNvPr id="8" name="Picture 18" descr="C:\Documents and Settings\Администратор\Рабочий стол\Новая папка\INDUSTRIAL SYSTEM GENERIC FOLDER.png"/>
          <p:cNvPicPr>
            <a:picLocks noChangeAspect="1" noChangeArrowheads="1"/>
          </p:cNvPicPr>
          <p:nvPr/>
        </p:nvPicPr>
        <p:blipFill>
          <a:blip r:embed="rId8"/>
          <a:srcRect/>
          <a:stretch>
            <a:fillRect/>
          </a:stretch>
        </p:blipFill>
        <p:spPr bwMode="auto">
          <a:xfrm rot="10800000">
            <a:off x="3357554" y="4357694"/>
            <a:ext cx="1500198" cy="807799"/>
          </a:xfrm>
          <a:prstGeom prst="rect">
            <a:avLst/>
          </a:prstGeom>
          <a:noFill/>
        </p:spPr>
      </p:pic>
      <p:pic>
        <p:nvPicPr>
          <p:cNvPr id="9" name="Picture 19" descr="C:\Documents and Settings\Администратор\Рабочий стол\Новая папка\INDUSTRIAL SYSTEM REMOVABLE.png"/>
          <p:cNvPicPr>
            <a:picLocks noChangeAspect="1" noChangeArrowheads="1"/>
          </p:cNvPicPr>
          <p:nvPr/>
        </p:nvPicPr>
        <p:blipFill>
          <a:blip r:embed="rId9"/>
          <a:srcRect/>
          <a:stretch>
            <a:fillRect/>
          </a:stretch>
        </p:blipFill>
        <p:spPr bwMode="auto">
          <a:xfrm>
            <a:off x="7318677" y="4286256"/>
            <a:ext cx="1482421" cy="617676"/>
          </a:xfrm>
          <a:prstGeom prst="rect">
            <a:avLst/>
          </a:prstGeom>
          <a:noFill/>
        </p:spPr>
      </p:pic>
      <p:pic>
        <p:nvPicPr>
          <p:cNvPr id="10" name="Picture 20" descr="C:\Documents and Settings\Администратор\Рабочий стол\Новая папка\kgoldrunner.png"/>
          <p:cNvPicPr>
            <a:picLocks noChangeAspect="1" noChangeArrowheads="1"/>
          </p:cNvPicPr>
          <p:nvPr/>
        </p:nvPicPr>
        <p:blipFill>
          <a:blip r:embed="rId10" cstate="print"/>
          <a:srcRect/>
          <a:stretch>
            <a:fillRect/>
          </a:stretch>
        </p:blipFill>
        <p:spPr bwMode="auto">
          <a:xfrm>
            <a:off x="5429256" y="4143380"/>
            <a:ext cx="359643" cy="359643"/>
          </a:xfrm>
          <a:prstGeom prst="rect">
            <a:avLst/>
          </a:prstGeom>
          <a:noFill/>
        </p:spPr>
      </p:pic>
      <p:pic>
        <p:nvPicPr>
          <p:cNvPr id="11" name="Picture 25" descr="C:\Documents and Settings\Администратор\Рабочий стол\Новая папка\POLYPHEME.png"/>
          <p:cNvPicPr>
            <a:picLocks noChangeAspect="1" noChangeArrowheads="1"/>
          </p:cNvPicPr>
          <p:nvPr/>
        </p:nvPicPr>
        <p:blipFill>
          <a:blip r:embed="rId11" cstate="print"/>
          <a:srcRect/>
          <a:stretch>
            <a:fillRect/>
          </a:stretch>
        </p:blipFill>
        <p:spPr bwMode="auto">
          <a:xfrm>
            <a:off x="5143504" y="4071942"/>
            <a:ext cx="380638" cy="380638"/>
          </a:xfrm>
          <a:prstGeom prst="rect">
            <a:avLst/>
          </a:prstGeom>
          <a:noFill/>
        </p:spPr>
      </p:pic>
      <p:pic>
        <p:nvPicPr>
          <p:cNvPr id="12" name="Picture 26" descr="C:\Documents and Settings\Администратор\Рабочий стол\Новая папка\popo_emotions_full_version boss.png"/>
          <p:cNvPicPr>
            <a:picLocks noChangeAspect="1" noChangeArrowheads="1"/>
          </p:cNvPicPr>
          <p:nvPr/>
        </p:nvPicPr>
        <p:blipFill>
          <a:blip r:embed="rId12"/>
          <a:srcRect/>
          <a:stretch>
            <a:fillRect/>
          </a:stretch>
        </p:blipFill>
        <p:spPr bwMode="auto">
          <a:xfrm>
            <a:off x="857224" y="4143380"/>
            <a:ext cx="500065" cy="500065"/>
          </a:xfrm>
          <a:prstGeom prst="rect">
            <a:avLst/>
          </a:prstGeom>
          <a:noFill/>
        </p:spPr>
      </p:pic>
      <p:pic>
        <p:nvPicPr>
          <p:cNvPr id="13" name="Picture 29" descr="C:\Documents and Settings\Администратор\Рабочий стол\Новая папка\SIMPSONS_SNOWBALL2.png"/>
          <p:cNvPicPr>
            <a:picLocks noChangeAspect="1" noChangeArrowheads="1"/>
          </p:cNvPicPr>
          <p:nvPr/>
        </p:nvPicPr>
        <p:blipFill>
          <a:blip r:embed="rId13" cstate="print"/>
          <a:srcRect/>
          <a:stretch>
            <a:fillRect/>
          </a:stretch>
        </p:blipFill>
        <p:spPr bwMode="auto">
          <a:xfrm>
            <a:off x="1928794" y="3857628"/>
            <a:ext cx="642942" cy="642942"/>
          </a:xfrm>
          <a:prstGeom prst="rect">
            <a:avLst/>
          </a:prstGeom>
          <a:noFill/>
        </p:spPr>
      </p:pic>
      <p:pic>
        <p:nvPicPr>
          <p:cNvPr id="14" name="Picture 11" descr="C:\Documents and Settings\Администратор\Рабочий стол\Новая папка\grape123d.png"/>
          <p:cNvPicPr>
            <a:picLocks noChangeAspect="1" noChangeArrowheads="1"/>
          </p:cNvPicPr>
          <p:nvPr/>
        </p:nvPicPr>
        <p:blipFill>
          <a:blip r:embed="rId14" cstate="print"/>
          <a:srcRect/>
          <a:stretch>
            <a:fillRect/>
          </a:stretch>
        </p:blipFill>
        <p:spPr bwMode="auto">
          <a:xfrm>
            <a:off x="3786182" y="4357694"/>
            <a:ext cx="357190" cy="357190"/>
          </a:xfrm>
          <a:prstGeom prst="rect">
            <a:avLst/>
          </a:prstGeom>
          <a:noFill/>
        </p:spPr>
      </p:pic>
      <p:pic>
        <p:nvPicPr>
          <p:cNvPr id="15" name="Picture 27" descr="C:\Documents and Settings\Администратор\Рабочий стол\Новая папка\popo_emotions_full_version confident.png"/>
          <p:cNvPicPr>
            <a:picLocks noChangeAspect="1" noChangeArrowheads="1"/>
          </p:cNvPicPr>
          <p:nvPr/>
        </p:nvPicPr>
        <p:blipFill>
          <a:blip r:embed="rId15"/>
          <a:srcRect/>
          <a:stretch>
            <a:fillRect/>
          </a:stretch>
        </p:blipFill>
        <p:spPr bwMode="auto">
          <a:xfrm>
            <a:off x="1214414" y="4786322"/>
            <a:ext cx="1571636" cy="1571636"/>
          </a:xfrm>
          <a:prstGeom prst="rect">
            <a:avLst/>
          </a:prstGeom>
          <a:noFill/>
          <a:effectLst>
            <a:outerShdw blurRad="50800" dist="38100" dir="5400000" algn="t" rotWithShape="0">
              <a:prstClr val="black">
                <a:alpha val="40000"/>
              </a:prstClr>
            </a:outerShdw>
          </a:effectLst>
        </p:spPr>
      </p:pic>
      <p:pic>
        <p:nvPicPr>
          <p:cNvPr id="16" name="Picture 22" descr="C:\Documents and Settings\Администратор\Рабочий стол\Новая папка\MUG.png"/>
          <p:cNvPicPr>
            <a:picLocks noChangeAspect="1" noChangeArrowheads="1"/>
          </p:cNvPicPr>
          <p:nvPr/>
        </p:nvPicPr>
        <p:blipFill>
          <a:blip r:embed="rId16" cstate="print"/>
          <a:srcRect/>
          <a:stretch>
            <a:fillRect/>
          </a:stretch>
        </p:blipFill>
        <p:spPr bwMode="auto">
          <a:xfrm>
            <a:off x="571472" y="4214818"/>
            <a:ext cx="267211" cy="267211"/>
          </a:xfrm>
          <a:prstGeom prst="rect">
            <a:avLst/>
          </a:prstGeom>
          <a:noFill/>
        </p:spPr>
      </p:pic>
      <p:pic>
        <p:nvPicPr>
          <p:cNvPr id="17" name="Picture 23" descr="C:\Documents and Settings\Администратор\Рабочий стол\Новая папка\Nachos.png"/>
          <p:cNvPicPr>
            <a:picLocks noChangeAspect="1" noChangeArrowheads="1"/>
          </p:cNvPicPr>
          <p:nvPr/>
        </p:nvPicPr>
        <p:blipFill>
          <a:blip r:embed="rId17" cstate="print"/>
          <a:srcRect/>
          <a:stretch>
            <a:fillRect/>
          </a:stretch>
        </p:blipFill>
        <p:spPr bwMode="auto">
          <a:xfrm>
            <a:off x="3571868" y="4357694"/>
            <a:ext cx="380638" cy="380638"/>
          </a:xfrm>
          <a:prstGeom prst="rect">
            <a:avLst/>
          </a:prstGeom>
          <a:noFill/>
        </p:spPr>
      </p:pic>
      <p:pic>
        <p:nvPicPr>
          <p:cNvPr id="18" name="Picture 28" descr="C:\Documents and Settings\Администратор\Рабочий стол\Новая папка\SIMPSONS_SANTAS.png"/>
          <p:cNvPicPr>
            <a:picLocks noChangeAspect="1" noChangeArrowheads="1"/>
          </p:cNvPicPr>
          <p:nvPr/>
        </p:nvPicPr>
        <p:blipFill>
          <a:blip r:embed="rId18" cstate="print"/>
          <a:srcRect/>
          <a:stretch>
            <a:fillRect/>
          </a:stretch>
        </p:blipFill>
        <p:spPr bwMode="auto">
          <a:xfrm>
            <a:off x="5786446" y="4071942"/>
            <a:ext cx="500066" cy="500066"/>
          </a:xfrm>
          <a:prstGeom prst="rect">
            <a:avLst/>
          </a:prstGeom>
          <a:noFill/>
        </p:spPr>
      </p:pic>
      <p:pic>
        <p:nvPicPr>
          <p:cNvPr id="19" name="Picture 31" descr="C:\Documents and Settings\Администратор\Рабочий стол\Новая папка\TableSZ.png"/>
          <p:cNvPicPr>
            <a:picLocks noChangeAspect="1" noChangeArrowheads="1"/>
          </p:cNvPicPr>
          <p:nvPr/>
        </p:nvPicPr>
        <p:blipFill>
          <a:blip r:embed="rId19" cstate="print"/>
          <a:srcRect/>
          <a:stretch>
            <a:fillRect/>
          </a:stretch>
        </p:blipFill>
        <p:spPr bwMode="auto">
          <a:xfrm>
            <a:off x="428596" y="4429132"/>
            <a:ext cx="857256" cy="348739"/>
          </a:xfrm>
          <a:prstGeom prst="rect">
            <a:avLst/>
          </a:prstGeom>
          <a:noFill/>
        </p:spPr>
      </p:pic>
      <p:pic>
        <p:nvPicPr>
          <p:cNvPr id="20" name="Picture 34" descr="C:\Documents and Settings\Администратор\Рабочий стол\Новая папка\wooden bucket - full.png"/>
          <p:cNvPicPr>
            <a:picLocks noChangeAspect="1" noChangeArrowheads="1"/>
          </p:cNvPicPr>
          <p:nvPr/>
        </p:nvPicPr>
        <p:blipFill>
          <a:blip r:embed="rId20" cstate="print"/>
          <a:srcRect/>
          <a:stretch>
            <a:fillRect/>
          </a:stretch>
        </p:blipFill>
        <p:spPr bwMode="auto">
          <a:xfrm>
            <a:off x="214282" y="4357694"/>
            <a:ext cx="285720" cy="285720"/>
          </a:xfrm>
          <a:prstGeom prst="rect">
            <a:avLst/>
          </a:prstGeom>
          <a:noFill/>
        </p:spPr>
      </p:pic>
      <p:pic>
        <p:nvPicPr>
          <p:cNvPr id="21" name="Picture 32" descr="C:\Documents and Settings\Администратор\Рабочий стол\Новая папка\toast.png"/>
          <p:cNvPicPr>
            <a:picLocks noChangeAspect="1" noChangeArrowheads="1"/>
          </p:cNvPicPr>
          <p:nvPr/>
        </p:nvPicPr>
        <p:blipFill>
          <a:blip r:embed="rId21" cstate="print"/>
          <a:srcRect/>
          <a:stretch>
            <a:fillRect/>
          </a:stretch>
        </p:blipFill>
        <p:spPr bwMode="auto">
          <a:xfrm>
            <a:off x="8215338" y="4357694"/>
            <a:ext cx="382937" cy="382937"/>
          </a:xfrm>
          <a:prstGeom prst="rect">
            <a:avLst/>
          </a:prstGeom>
          <a:noFill/>
        </p:spPr>
      </p:pic>
      <p:pic>
        <p:nvPicPr>
          <p:cNvPr id="22" name="Picture 33" descr="C:\Documents and Settings\Администратор\Рабочий стол\Новая папка\wooden bucket - empty.png"/>
          <p:cNvPicPr>
            <a:picLocks noChangeAspect="1" noChangeArrowheads="1"/>
          </p:cNvPicPr>
          <p:nvPr/>
        </p:nvPicPr>
        <p:blipFill>
          <a:blip r:embed="rId22" cstate="print"/>
          <a:srcRect/>
          <a:stretch>
            <a:fillRect/>
          </a:stretch>
        </p:blipFill>
        <p:spPr bwMode="auto">
          <a:xfrm>
            <a:off x="5000628" y="4500570"/>
            <a:ext cx="327742" cy="327742"/>
          </a:xfrm>
          <a:prstGeom prst="rect">
            <a:avLst/>
          </a:prstGeom>
          <a:noFill/>
        </p:spPr>
      </p:pic>
      <p:pic>
        <p:nvPicPr>
          <p:cNvPr id="23" name="Picture 5" descr="C:\Documents and Settings\Администратор\Рабочий стол\Новая папка\breads.png"/>
          <p:cNvPicPr>
            <a:picLocks noChangeAspect="1" noChangeArrowheads="1"/>
          </p:cNvPicPr>
          <p:nvPr/>
        </p:nvPicPr>
        <p:blipFill>
          <a:blip r:embed="rId23" cstate="print"/>
          <a:srcRect/>
          <a:stretch>
            <a:fillRect/>
          </a:stretch>
        </p:blipFill>
        <p:spPr bwMode="auto">
          <a:xfrm>
            <a:off x="4429124" y="4357694"/>
            <a:ext cx="364688" cy="364688"/>
          </a:xfrm>
          <a:prstGeom prst="rect">
            <a:avLst/>
          </a:prstGeom>
          <a:noFill/>
        </p:spPr>
      </p:pic>
      <p:pic>
        <p:nvPicPr>
          <p:cNvPr id="24" name="Picture 4" descr="C:\Documents and Settings\Администратор\Рабочий стол\Новая папка\bread1.png"/>
          <p:cNvPicPr>
            <a:picLocks noChangeAspect="1" noChangeArrowheads="1"/>
          </p:cNvPicPr>
          <p:nvPr/>
        </p:nvPicPr>
        <p:blipFill>
          <a:blip r:embed="rId24" cstate="print"/>
          <a:srcRect/>
          <a:stretch>
            <a:fillRect/>
          </a:stretch>
        </p:blipFill>
        <p:spPr bwMode="auto">
          <a:xfrm>
            <a:off x="4286248" y="4357694"/>
            <a:ext cx="293250" cy="293250"/>
          </a:xfrm>
          <a:prstGeom prst="rect">
            <a:avLst/>
          </a:prstGeom>
          <a:noFill/>
        </p:spPr>
      </p:pic>
      <p:pic>
        <p:nvPicPr>
          <p:cNvPr id="25" name="Picture 10" descr="C:\Documents and Settings\Администратор\Рабочий стол\Новая папка\glass - full.png"/>
          <p:cNvPicPr>
            <a:picLocks noChangeAspect="1" noChangeArrowheads="1"/>
          </p:cNvPicPr>
          <p:nvPr/>
        </p:nvPicPr>
        <p:blipFill>
          <a:blip r:embed="rId25" cstate="print"/>
          <a:srcRect/>
          <a:stretch>
            <a:fillRect/>
          </a:stretch>
        </p:blipFill>
        <p:spPr bwMode="auto">
          <a:xfrm>
            <a:off x="4000496" y="4286256"/>
            <a:ext cx="338648" cy="338648"/>
          </a:xfrm>
          <a:prstGeom prst="rect">
            <a:avLst/>
          </a:prstGeom>
          <a:noFill/>
        </p:spPr>
      </p:pic>
      <p:pic>
        <p:nvPicPr>
          <p:cNvPr id="26" name="Picture 17" descr="C:\Documents and Settings\Администратор\Рабочий стол\Новая папка\Hot Dog_Relish.png"/>
          <p:cNvPicPr>
            <a:picLocks noChangeAspect="1" noChangeArrowheads="1"/>
          </p:cNvPicPr>
          <p:nvPr/>
        </p:nvPicPr>
        <p:blipFill>
          <a:blip r:embed="rId26" cstate="print"/>
          <a:srcRect/>
          <a:stretch>
            <a:fillRect/>
          </a:stretch>
        </p:blipFill>
        <p:spPr bwMode="auto">
          <a:xfrm>
            <a:off x="7715272" y="4143380"/>
            <a:ext cx="382937" cy="382937"/>
          </a:xfrm>
          <a:prstGeom prst="rect">
            <a:avLst/>
          </a:prstGeom>
          <a:noFill/>
        </p:spPr>
      </p:pic>
      <p:pic>
        <p:nvPicPr>
          <p:cNvPr id="27" name="Picture 14" descr="C:\Documents and Settings\Администратор\Рабочий стол\Новая папка\Hot Dog_Chili Dog.png"/>
          <p:cNvPicPr>
            <a:picLocks noChangeAspect="1" noChangeArrowheads="1"/>
          </p:cNvPicPr>
          <p:nvPr/>
        </p:nvPicPr>
        <p:blipFill>
          <a:blip r:embed="rId27" cstate="print"/>
          <a:srcRect/>
          <a:stretch>
            <a:fillRect/>
          </a:stretch>
        </p:blipFill>
        <p:spPr bwMode="auto">
          <a:xfrm>
            <a:off x="7715272" y="4286256"/>
            <a:ext cx="382937" cy="382937"/>
          </a:xfrm>
          <a:prstGeom prst="rect">
            <a:avLst/>
          </a:prstGeom>
          <a:noFill/>
        </p:spPr>
      </p:pic>
      <p:pic>
        <p:nvPicPr>
          <p:cNvPr id="28" name="Picture 15" descr="C:\Documents and Settings\Администратор\Рабочий стол\Новая папка\Hot Dog_Ketchup.png"/>
          <p:cNvPicPr>
            <a:picLocks noChangeAspect="1" noChangeArrowheads="1"/>
          </p:cNvPicPr>
          <p:nvPr/>
        </p:nvPicPr>
        <p:blipFill>
          <a:blip r:embed="rId28" cstate="print"/>
          <a:srcRect/>
          <a:stretch>
            <a:fillRect/>
          </a:stretch>
        </p:blipFill>
        <p:spPr bwMode="auto">
          <a:xfrm>
            <a:off x="7358082" y="4143381"/>
            <a:ext cx="382937" cy="357190"/>
          </a:xfrm>
          <a:prstGeom prst="rect">
            <a:avLst/>
          </a:prstGeom>
          <a:noFill/>
        </p:spPr>
      </p:pic>
      <p:pic>
        <p:nvPicPr>
          <p:cNvPr id="29" name="Picture 16" descr="C:\Documents and Settings\Администратор\Рабочий стол\Новая папка\Hot Dog_Mustard.png"/>
          <p:cNvPicPr>
            <a:picLocks noChangeAspect="1" noChangeArrowheads="1"/>
          </p:cNvPicPr>
          <p:nvPr/>
        </p:nvPicPr>
        <p:blipFill>
          <a:blip r:embed="rId29" cstate="print"/>
          <a:srcRect/>
          <a:stretch>
            <a:fillRect/>
          </a:stretch>
        </p:blipFill>
        <p:spPr bwMode="auto">
          <a:xfrm>
            <a:off x="7429520" y="4286256"/>
            <a:ext cx="382937" cy="382937"/>
          </a:xfrm>
          <a:prstGeom prst="rect">
            <a:avLst/>
          </a:prstGeom>
          <a:noFill/>
        </p:spPr>
      </p:pic>
      <p:pic>
        <p:nvPicPr>
          <p:cNvPr id="30" name="Picture 13" descr="C:\Documents and Settings\Администратор\Рабочий стол\Новая папка\Hot Dog.png"/>
          <p:cNvPicPr>
            <a:picLocks noChangeAspect="1" noChangeArrowheads="1"/>
          </p:cNvPicPr>
          <p:nvPr/>
        </p:nvPicPr>
        <p:blipFill>
          <a:blip r:embed="rId30" cstate="print"/>
          <a:srcRect/>
          <a:stretch>
            <a:fillRect/>
          </a:stretch>
        </p:blipFill>
        <p:spPr bwMode="auto">
          <a:xfrm>
            <a:off x="8001024" y="4143380"/>
            <a:ext cx="382937" cy="382937"/>
          </a:xfrm>
          <a:prstGeom prst="rect">
            <a:avLst/>
          </a:prstGeom>
          <a:noFill/>
        </p:spPr>
      </p:pic>
      <p:pic>
        <p:nvPicPr>
          <p:cNvPr id="31" name="Picture 3" descr="C:\Documents and Settings\Администратор\Рабочий стол\Новая папка\CRISTAL CRYSTAL.png"/>
          <p:cNvPicPr>
            <a:picLocks noChangeAspect="1" noChangeArrowheads="1"/>
          </p:cNvPicPr>
          <p:nvPr/>
        </p:nvPicPr>
        <p:blipFill>
          <a:blip r:embed="rId31"/>
          <a:srcRect/>
          <a:stretch>
            <a:fillRect/>
          </a:stretch>
        </p:blipFill>
        <p:spPr bwMode="auto">
          <a:xfrm>
            <a:off x="7358082" y="5072074"/>
            <a:ext cx="1036536" cy="1036536"/>
          </a:xfrm>
          <a:prstGeom prst="rect">
            <a:avLst/>
          </a:prstGeom>
          <a:noFill/>
          <a:effectLst>
            <a:outerShdw blurRad="50800" dist="38100" dir="5400000" algn="t" rotWithShape="0">
              <a:prstClr val="black">
                <a:alpha val="40000"/>
              </a:prstClr>
            </a:outerShdw>
          </a:effectLst>
        </p:spPr>
      </p:pic>
      <p:pic>
        <p:nvPicPr>
          <p:cNvPr id="32" name="Picture 2" descr="C:\Documents and Settings\Администратор\Рабочий стол\Новая папка\neotux.png"/>
          <p:cNvPicPr>
            <a:picLocks noChangeAspect="1" noChangeArrowheads="1"/>
          </p:cNvPicPr>
          <p:nvPr/>
        </p:nvPicPr>
        <p:blipFill>
          <a:blip r:embed="rId32"/>
          <a:srcRect/>
          <a:stretch>
            <a:fillRect/>
          </a:stretch>
        </p:blipFill>
        <p:spPr bwMode="auto">
          <a:xfrm>
            <a:off x="7715272" y="5286388"/>
            <a:ext cx="1253231" cy="1253231"/>
          </a:xfrm>
          <a:prstGeom prst="rect">
            <a:avLst/>
          </a:prstGeom>
          <a:noFill/>
          <a:effectLst>
            <a:outerShdw blurRad="50800" dist="38100" dir="5400000" algn="t" rotWithShape="0">
              <a:prstClr val="black">
                <a:alpha val="40000"/>
              </a:prstClr>
            </a:outerShdw>
          </a:effectLst>
        </p:spPr>
      </p:pic>
      <p:pic>
        <p:nvPicPr>
          <p:cNvPr id="33" name="Picture 3" descr="C:\Documents and Settings\Администратор\Мои документы\Мои рисунки\Олигагх2.png"/>
          <p:cNvPicPr>
            <a:picLocks noChangeAspect="1" noChangeArrowheads="1"/>
          </p:cNvPicPr>
          <p:nvPr/>
        </p:nvPicPr>
        <p:blipFill>
          <a:blip r:embed="rId33" cstate="print"/>
          <a:srcRect/>
          <a:stretch>
            <a:fillRect/>
          </a:stretch>
        </p:blipFill>
        <p:spPr bwMode="auto">
          <a:xfrm>
            <a:off x="5929322" y="4500570"/>
            <a:ext cx="1500198" cy="2171164"/>
          </a:xfrm>
          <a:prstGeom prst="rect">
            <a:avLst/>
          </a:prstGeom>
          <a:noFill/>
          <a:effectLst>
            <a:outerShdw blurRad="50800" dist="38100" dir="5400000" algn="t" rotWithShape="0">
              <a:prstClr val="black">
                <a:alpha val="40000"/>
              </a:prstClr>
            </a:outerShdw>
          </a:effectLst>
        </p:spPr>
      </p:pic>
      <p:sp>
        <p:nvSpPr>
          <p:cNvPr id="34" name="Круглая лента лицом вверх 33"/>
          <p:cNvSpPr/>
          <p:nvPr/>
        </p:nvSpPr>
        <p:spPr>
          <a:xfrm>
            <a:off x="142844" y="500042"/>
            <a:ext cx="8849046" cy="1730239"/>
          </a:xfrm>
          <a:prstGeom prst="ellipseRibbon2">
            <a:avLst>
              <a:gd name="adj1" fmla="val 10557"/>
              <a:gd name="adj2" fmla="val 100000"/>
              <a:gd name="adj3" fmla="val 15835"/>
            </a:avLst>
          </a:prstGeom>
          <a:blipFill>
            <a:blip r:embed="rId34"/>
            <a:stretch>
              <a:fillRect/>
            </a:stretch>
          </a:blipFill>
          <a:ln>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anUp">
              <a:avLst>
                <a:gd name="adj" fmla="val 86285"/>
              </a:avLst>
            </a:prstTxWarp>
          </a:bodyPr>
          <a:lstStyle/>
          <a:p>
            <a:pPr algn="ctr"/>
            <a:r>
              <a:rPr lang="ru-RU" sz="1600" b="1" dirty="0" smtClean="0">
                <a:ln w="1905"/>
                <a:solidFill>
                  <a:srgbClr val="00B0F0"/>
                </a:solidFill>
                <a:effectLst>
                  <a:innerShdw blurRad="69850" dist="43180" dir="5400000">
                    <a:srgbClr val="000000">
                      <a:alpha val="65000"/>
                    </a:srgbClr>
                  </a:innerShdw>
                </a:effectLst>
                <a:latin typeface="Book Antiqua" pitchFamily="18" charset="0"/>
              </a:rPr>
              <a:t>Отбор Жрецов Ра. </a:t>
            </a:r>
          </a:p>
          <a:p>
            <a:pPr algn="ctr"/>
            <a:r>
              <a:rPr lang="ru-RU" sz="1400" b="1" dirty="0" smtClean="0">
                <a:ln w="1905"/>
                <a:solidFill>
                  <a:srgbClr val="00B0F0"/>
                </a:solidFill>
                <a:effectLst>
                  <a:innerShdw blurRad="69850" dist="43180" dir="5400000">
                    <a:srgbClr val="000000">
                      <a:alpha val="65000"/>
                    </a:srgbClr>
                  </a:innerShdw>
                </a:effectLst>
                <a:latin typeface="Book Antiqua" pitchFamily="18" charset="0"/>
              </a:rPr>
              <a:t>Испытание для мудрых</a:t>
            </a:r>
            <a:r>
              <a:rPr lang="ru-RU" b="1" dirty="0" smtClean="0">
                <a:ln w="1905"/>
                <a:solidFill>
                  <a:srgbClr val="00B0F0"/>
                </a:solidFill>
                <a:effectLst>
                  <a:innerShdw blurRad="69850" dist="43180" dir="5400000">
                    <a:srgbClr val="000000">
                      <a:alpha val="65000"/>
                    </a:srgbClr>
                  </a:innerShdw>
                </a:effectLst>
              </a:rPr>
              <a:t>.</a:t>
            </a:r>
            <a:endParaRPr lang="ru-RU" b="1" dirty="0">
              <a:ln w="1905"/>
              <a:solidFill>
                <a:srgbClr val="00B0F0"/>
              </a:solidFill>
              <a:effectLst>
                <a:innerShdw blurRad="69850" dist="43180" dir="5400000">
                  <a:srgbClr val="000000">
                    <a:alpha val="65000"/>
                  </a:srgbClr>
                </a:innerShdw>
              </a:effectLst>
            </a:endParaRPr>
          </a:p>
        </p:txBody>
      </p:sp>
      <p:sp>
        <p:nvSpPr>
          <p:cNvPr id="36" name="Прямоугольник 35">
            <a:hlinkClick r:id="rId35" action="ppaction://hlinksldjump"/>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И захотел Ходжа стать Жрецом Ра. Задание было такое:</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14446" cy="759886"/>
          </a:xfrm>
          <a:prstGeom prst="rect">
            <a:avLst/>
          </a:prstGeom>
          <a:noFill/>
        </p:spPr>
      </p:pic>
      <p:sp>
        <p:nvSpPr>
          <p:cNvPr id="31" name="Скругленный прямоугольник 30"/>
          <p:cNvSpPr/>
          <p:nvPr/>
        </p:nvSpPr>
        <p:spPr>
          <a:xfrm>
            <a:off x="1071538" y="1214422"/>
            <a:ext cx="3429024" cy="321471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180000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just"/>
            <a:r>
              <a:rPr lang="ru-RU" sz="800" i="1" dirty="0" smtClean="0">
                <a:solidFill>
                  <a:schemeClr val="tx1"/>
                </a:solidFill>
                <a:effectLst>
                  <a:outerShdw blurRad="38100" dist="38100" dir="2700000" algn="tl">
                    <a:srgbClr val="000000">
                      <a:alpha val="43137"/>
                    </a:srgbClr>
                  </a:outerShdw>
                </a:effectLst>
                <a:latin typeface="Book Antiqua" pitchFamily="18" charset="0"/>
              </a:rPr>
              <a:t>Эти иероглифы выдолбили Жрецы бога Ра. За стеной находится колодец Лотоса, как круг Солнца; возле колодца положен один камень, одно долото, две тростинки. Одна тростинка имеет три меры, вторая имеет две меры. Тростинки скрещиваются всегда на поверхности воды колодца Лотоса и эта поверхность является одной мерой выше дна. Кто сообщит числа наидлиннейшей прямой, содержащейся в ободе колодца, возьмет обе тростинки, будет Жрецом бога Ра.</a:t>
            </a:r>
            <a:br>
              <a:rPr lang="ru-RU" sz="800" i="1" dirty="0" smtClean="0">
                <a:solidFill>
                  <a:schemeClr val="tx1"/>
                </a:solidFill>
                <a:effectLst>
                  <a:outerShdw blurRad="38100" dist="38100" dir="2700000" algn="tl">
                    <a:srgbClr val="000000">
                      <a:alpha val="43137"/>
                    </a:srgbClr>
                  </a:outerShdw>
                </a:effectLst>
                <a:latin typeface="Book Antiqua" pitchFamily="18" charset="0"/>
              </a:rPr>
            </a:br>
            <a:r>
              <a:rPr lang="ru-RU" sz="800" i="1" dirty="0" smtClean="0">
                <a:solidFill>
                  <a:schemeClr val="tx1"/>
                </a:solidFill>
                <a:effectLst>
                  <a:outerShdw blurRad="38100" dist="38100" dir="2700000" algn="tl">
                    <a:srgbClr val="000000">
                      <a:alpha val="43137"/>
                    </a:srgbClr>
                  </a:outerShdw>
                </a:effectLst>
                <a:latin typeface="Book Antiqua" pitchFamily="18" charset="0"/>
              </a:rPr>
              <a:t> Знай: каждый может стать перед стеной, кто поймет дело рук жрецов Ра, тому откроется стена для входа. Но знай: когда ты войдешь, то будешь замурован. Выйдешь с тростинками жрецом Ра, если же голод победит твое тело, не выйдешь жрецом Ра. Помни: замурованный, ты выбей на камне цифры, подай камень светом-воздухом комнаты. Однако помни: подать нужно один камень. Верь. Жрецы Ра будут наготове, первосвященники подтвердят, таковы ли на самом деле выбитые тобой цифры. Но верь. Сквозь стену колодца Лотоса прошли многие, но не многие стали Жрецами Ра. Думай. Цени свою жизнь. Так советуют тебе Жрецы Ра</a:t>
            </a:r>
            <a:r>
              <a:rPr lang="ru-RU" sz="800" dirty="0" smtClean="0">
                <a:solidFill>
                  <a:schemeClr val="tx1"/>
                </a:solidFill>
                <a:effectLst>
                  <a:outerShdw blurRad="38100" dist="38100" dir="2700000" algn="tl">
                    <a:srgbClr val="000000">
                      <a:alpha val="43137"/>
                    </a:srgbClr>
                  </a:outerShdw>
                </a:effectLst>
                <a:latin typeface="Book Antiqua" pitchFamily="18" charset="0"/>
              </a:rPr>
              <a:t> </a:t>
            </a:r>
          </a:p>
          <a:p>
            <a:pPr algn="just"/>
            <a:endParaRPr lang="ru-RU" sz="800" dirty="0">
              <a:solidFill>
                <a:schemeClr val="tx1"/>
              </a:solidFill>
              <a:effectLst>
                <a:outerShdw blurRad="38100" dist="38100" dir="2700000" algn="tl">
                  <a:srgbClr val="000000">
                    <a:alpha val="43137"/>
                  </a:srgbClr>
                </a:outerShdw>
              </a:effectLst>
              <a:latin typeface="Book Antiqua" pitchFamily="18" charset="0"/>
            </a:endParaRPr>
          </a:p>
        </p:txBody>
      </p:sp>
      <p:sp>
        <p:nvSpPr>
          <p:cNvPr id="32" name="Прямоугольник 31">
            <a:hlinkClick r:id="rId20"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a:off x="0" y="0"/>
            <a:ext cx="9144000"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571472" y="571480"/>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ru-RU" sz="1600" i="1" dirty="0" smtClean="0">
                <a:solidFill>
                  <a:schemeClr val="tx1"/>
                </a:solidFill>
                <a:effectLst>
                  <a:outerShdw blurRad="38100" dist="38100" dir="2700000" algn="tl">
                    <a:srgbClr val="000000">
                      <a:alpha val="43137"/>
                    </a:srgbClr>
                  </a:outerShdw>
                </a:effectLst>
                <a:latin typeface="Book Antiqua" pitchFamily="18" charset="0"/>
              </a:rPr>
              <a:t>Эти иероглифы выдолбили Жрецы бога Ра. За стеной находится колодец Лотоса, как круг Солнца; возле колодца положен один камень, одно долото, две тростинки. Одна тростинка имеет три меры, вторая имеет две меры. Тростинки скрещиваются всегда на поверхности воды колодца Лотоса и эта поверхность является одной мерой выше дна. Кто сообщит числа наидлиннейшей прямой, содержащейся в ободе колодца, возьмет обе тростинки, будет Жрецом бога Ра.</a:t>
            </a:r>
            <a:br>
              <a:rPr lang="ru-RU" sz="1600" i="1" dirty="0" smtClean="0">
                <a:solidFill>
                  <a:schemeClr val="tx1"/>
                </a:solidFill>
                <a:effectLst>
                  <a:outerShdw blurRad="38100" dist="38100" dir="2700000" algn="tl">
                    <a:srgbClr val="000000">
                      <a:alpha val="43137"/>
                    </a:srgbClr>
                  </a:outerShdw>
                </a:effectLst>
                <a:latin typeface="Book Antiqua" pitchFamily="18" charset="0"/>
              </a:rPr>
            </a:br>
            <a:r>
              <a:rPr lang="ru-RU" sz="1600" i="1" dirty="0" smtClean="0">
                <a:solidFill>
                  <a:schemeClr val="tx1"/>
                </a:solidFill>
                <a:effectLst>
                  <a:outerShdw blurRad="38100" dist="38100" dir="2700000" algn="tl">
                    <a:srgbClr val="000000">
                      <a:alpha val="43137"/>
                    </a:srgbClr>
                  </a:outerShdw>
                </a:effectLst>
                <a:latin typeface="Book Antiqua" pitchFamily="18" charset="0"/>
              </a:rPr>
              <a:t> Знай: каждый может стать перед стеной, кто поймет дело рук жрецов Ра, тому откроется стена для входа. Но знай: когда ты войдешь, то будешь замурован. Выйдешь с тростинками жрецом Ра, если же голод победит твое тело, не выйдешь жрецом Ра. Помни: замурованный, ты выбей на камне цифры, подай камень светом-воздухом комнаты. Однако помни: подать нужно один камень. Верь. Жрецы Ра будут наготове, первосвященники подтвердят, таковы ли на самом деле выбитые тобой цифры. Но верь. Сквозь стену колодца Лотоса прошли многие, но не многие стали Жрецами Ра. Думай. Цени свою жизнь. Так советуют тебе Жрецы Ра</a:t>
            </a:r>
            <a:r>
              <a:rPr lang="ru-RU" sz="1600" dirty="0" smtClean="0">
                <a:solidFill>
                  <a:schemeClr val="tx1"/>
                </a:solidFill>
                <a:effectLst>
                  <a:outerShdw blurRad="38100" dist="38100" dir="2700000" algn="tl">
                    <a:srgbClr val="000000">
                      <a:alpha val="43137"/>
                    </a:srgbClr>
                  </a:outerShdw>
                </a:effectLst>
                <a:latin typeface="Book Antiqua" pitchFamily="18" charset="0"/>
              </a:rPr>
              <a:t> </a:t>
            </a:r>
          </a:p>
          <a:p>
            <a:pPr algn="just"/>
            <a:endParaRPr lang="ru-RU" sz="1600" dirty="0">
              <a:solidFill>
                <a:schemeClr val="tx1"/>
              </a:solidFill>
              <a:effectLst>
                <a:outerShdw blurRad="38100" dist="38100" dir="2700000" algn="tl">
                  <a:srgbClr val="000000">
                    <a:alpha val="43137"/>
                  </a:srgbClr>
                </a:outerShdw>
              </a:effectLst>
              <a:latin typeface="Book Antiqua" pitchFamily="18" charset="0"/>
            </a:endParaRPr>
          </a:p>
        </p:txBody>
      </p:sp>
      <p:sp>
        <p:nvSpPr>
          <p:cNvPr id="5" name="Прямоугольник 4">
            <a:hlinkClick r:id="rId4" action="ppaction://hlinksldjump"/>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Ходжа    </a:t>
            </a: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сказал:</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29" name="Picture 3" descr="C:\Documents and Settings\Администратор\Мои документы\Мои рисунки\Олигагх2.png"/>
          <p:cNvPicPr>
            <a:picLocks noChangeAspect="1" noChangeArrowheads="1"/>
          </p:cNvPicPr>
          <p:nvPr/>
        </p:nvPicPr>
        <p:blipFill>
          <a:blip r:embed="rId20"/>
          <a:srcRect/>
          <a:stretch>
            <a:fillRect/>
          </a:stretch>
        </p:blipFill>
        <p:spPr bwMode="auto">
          <a:xfrm>
            <a:off x="2928926" y="3143248"/>
            <a:ext cx="1148458" cy="1662109"/>
          </a:xfrm>
          <a:prstGeom prst="rect">
            <a:avLst/>
          </a:prstGeom>
          <a:noFill/>
          <a:effectLst>
            <a:outerShdw blurRad="50800" dist="38100" dir="5400000" algn="t" rotWithShape="0">
              <a:prstClr val="black">
                <a:alpha val="40000"/>
              </a:prstClr>
            </a:outerShdw>
          </a:effectLst>
        </p:spPr>
      </p:pic>
      <p:sp>
        <p:nvSpPr>
          <p:cNvPr id="30" name="Скругленная прямоугольная выноска 29"/>
          <p:cNvSpPr/>
          <p:nvPr/>
        </p:nvSpPr>
        <p:spPr>
          <a:xfrm>
            <a:off x="1000100" y="1214422"/>
            <a:ext cx="3429024" cy="1785950"/>
          </a:xfrm>
          <a:prstGeom prst="wedgeRoundRectCallout">
            <a:avLst>
              <a:gd name="adj1" fmla="val 25710"/>
              <a:gd name="adj2" fmla="val 60831"/>
              <a:gd name="adj3" fmla="val 16667"/>
            </a:avLst>
          </a:prstGeom>
          <a:blipFill dpi="0" rotWithShape="1">
            <a:blip r:embed="rId21">
              <a:alphaModFix amt="90000"/>
            </a:blip>
            <a:srcRect/>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b="1" dirty="0" smtClean="0">
                <a:ln w="900" cmpd="sng">
                  <a:solidFill>
                    <a:schemeClr val="accent1">
                      <a:satMod val="190000"/>
                      <a:alpha val="55000"/>
                    </a:schemeClr>
                  </a:solidFill>
                  <a:prstDash val="solid"/>
                </a:ln>
                <a:solidFill>
                  <a:schemeClr val="accent1">
                    <a:satMod val="200000"/>
                    <a:tint val="3000"/>
                  </a:schemeClr>
                </a:solidFill>
                <a:effectLst>
                  <a:glow rad="63500">
                    <a:schemeClr val="accent1">
                      <a:satMod val="175000"/>
                      <a:alpha val="40000"/>
                    </a:schemeClr>
                  </a:glow>
                  <a:innerShdw blurRad="101600" dist="76200" dir="5400000">
                    <a:schemeClr val="accent1">
                      <a:satMod val="190000"/>
                      <a:tint val="100000"/>
                      <a:alpha val="74000"/>
                    </a:schemeClr>
                  </a:innerShdw>
                </a:effectLst>
                <a:latin typeface="Book Antiqua" pitchFamily="18" charset="0"/>
              </a:rPr>
              <a:t>Нет такой проблемы, которую Я не могу купить. Кто решает такие задачи? Математики? Привести ко мне лучших математиков!</a:t>
            </a:r>
          </a:p>
          <a:p>
            <a:pPr algn="ctr"/>
            <a:endParaRPr lang="ru-RU" dirty="0">
              <a:solidFill>
                <a:schemeClr val="accent2">
                  <a:lumMod val="50000"/>
                </a:schemeClr>
              </a:solidFill>
            </a:endParaRPr>
          </a:p>
        </p:txBody>
      </p:sp>
      <p:pic>
        <p:nvPicPr>
          <p:cNvPr id="6149" name="Picture 5" descr="C:\Documents and Settings\Администратор\Рабочий стол\Новая папка\SidaSZ.png"/>
          <p:cNvPicPr>
            <a:picLocks noChangeAspect="1" noChangeArrowheads="1"/>
          </p:cNvPicPr>
          <p:nvPr/>
        </p:nvPicPr>
        <p:blipFill>
          <a:blip r:embed="rId22" cstate="print"/>
          <a:srcRect/>
          <a:stretch>
            <a:fillRect/>
          </a:stretch>
        </p:blipFill>
        <p:spPr bwMode="auto">
          <a:xfrm>
            <a:off x="3571868" y="4143380"/>
            <a:ext cx="214314" cy="285752"/>
          </a:xfrm>
          <a:prstGeom prst="rect">
            <a:avLst/>
          </a:prstGeom>
          <a:noFill/>
        </p:spPr>
      </p:pic>
      <p:sp>
        <p:nvSpPr>
          <p:cNvPr id="32" name="Прямоугольник 31">
            <a:hlinkClick r:id="rId23" action="ppaction://hlinksldjump"/>
          </p:cNvPr>
          <p:cNvSpPr/>
          <p:nvPr/>
        </p:nvSpPr>
        <p:spPr>
          <a:xfrm>
            <a:off x="3357554" y="1142984"/>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a:off x="0" y="0"/>
            <a:ext cx="9144000"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3" descr="C:\Documents and Settings\Администратор\Мои документы\Мои рисунки\Олигагх2.png"/>
          <p:cNvPicPr>
            <a:picLocks noChangeAspect="1" noChangeArrowheads="1"/>
          </p:cNvPicPr>
          <p:nvPr/>
        </p:nvPicPr>
        <p:blipFill>
          <a:blip r:embed="rId4"/>
          <a:srcRect/>
          <a:stretch>
            <a:fillRect/>
          </a:stretch>
        </p:blipFill>
        <p:spPr bwMode="auto">
          <a:xfrm>
            <a:off x="5429256" y="4571984"/>
            <a:ext cx="1579555" cy="2286016"/>
          </a:xfrm>
          <a:prstGeom prst="rect">
            <a:avLst/>
          </a:prstGeom>
          <a:noFill/>
          <a:effectLst>
            <a:outerShdw blurRad="50800" dist="38100" dir="5400000" algn="t" rotWithShape="0">
              <a:prstClr val="black">
                <a:alpha val="40000"/>
              </a:prstClr>
            </a:outerShdw>
          </a:effectLst>
        </p:spPr>
      </p:pic>
      <p:sp>
        <p:nvSpPr>
          <p:cNvPr id="5" name="Скругленная прямоугольная выноска 4"/>
          <p:cNvSpPr/>
          <p:nvPr/>
        </p:nvSpPr>
        <p:spPr>
          <a:xfrm>
            <a:off x="3500430" y="2643158"/>
            <a:ext cx="3429024" cy="1785950"/>
          </a:xfrm>
          <a:prstGeom prst="wedgeRoundRectCallout">
            <a:avLst>
              <a:gd name="adj1" fmla="val 25710"/>
              <a:gd name="adj2" fmla="val 60831"/>
              <a:gd name="adj3" fmla="val 16667"/>
            </a:avLst>
          </a:prstGeom>
          <a:blipFill dpi="0" rotWithShape="1">
            <a:blip r:embed="rId5">
              <a:alphaModFix amt="90000"/>
            </a:blip>
            <a:srcRect/>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b="1" dirty="0" smtClean="0">
                <a:ln w="900" cmpd="sng">
                  <a:solidFill>
                    <a:schemeClr val="accent1">
                      <a:satMod val="190000"/>
                      <a:alpha val="55000"/>
                    </a:schemeClr>
                  </a:solidFill>
                  <a:prstDash val="solid"/>
                </a:ln>
                <a:solidFill>
                  <a:schemeClr val="accent1">
                    <a:satMod val="200000"/>
                    <a:tint val="3000"/>
                  </a:schemeClr>
                </a:solidFill>
                <a:effectLst>
                  <a:glow rad="63500">
                    <a:schemeClr val="accent1">
                      <a:satMod val="175000"/>
                      <a:alpha val="40000"/>
                    </a:schemeClr>
                  </a:glow>
                  <a:innerShdw blurRad="101600" dist="76200" dir="5400000">
                    <a:schemeClr val="accent1">
                      <a:satMod val="190000"/>
                      <a:tint val="100000"/>
                      <a:alpha val="74000"/>
                    </a:schemeClr>
                  </a:innerShdw>
                </a:effectLst>
              </a:rPr>
              <a:t>Нет такой проблемы, которую Я не могу купить. Кто решает такие задачи? Математики? Привести ко мне лучших математиков!</a:t>
            </a:r>
          </a:p>
          <a:p>
            <a:pPr algn="ctr"/>
            <a:endParaRPr lang="ru-RU" dirty="0">
              <a:solidFill>
                <a:schemeClr val="accent2">
                  <a:lumMod val="50000"/>
                </a:schemeClr>
              </a:solidFill>
            </a:endParaRPr>
          </a:p>
        </p:txBody>
      </p:sp>
      <p:sp>
        <p:nvSpPr>
          <p:cNvPr id="6" name="Прямоугольник 5">
            <a:hlinkClick r:id="rId6" action="ppaction://hlinksldjump"/>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blipFill dpi="0" rotWithShape="1">
            <a:blip r:embed="rId3"/>
            <a:srcRect/>
            <a:stretch>
              <a:fillRect/>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0" y="0"/>
            <a:ext cx="5715040" cy="1862048"/>
          </a:xfrm>
          <a:prstGeom prst="rect">
            <a:avLst/>
          </a:prstGeom>
          <a:noFill/>
        </p:spPr>
        <p:txBody>
          <a:bodyPr wrap="square" lIns="91440" tIns="45720" rIns="91440" bIns="45720">
            <a:spAutoFit/>
          </a:bodyPr>
          <a:lstStyle/>
          <a:p>
            <a:pPr algn="ctr"/>
            <a:r>
              <a:rPr lang="ru-RU" sz="11500" b="0" cap="none" spc="0" dirty="0" smtClean="0">
                <a:ln w="18415" cmpd="sng">
                  <a:solidFill>
                    <a:srgbClr val="FFFFFF">
                      <a:alpha val="75000"/>
                    </a:srgbClr>
                  </a:solidFill>
                  <a:prstDash val="solid"/>
                </a:ln>
                <a:solidFill>
                  <a:srgbClr val="FFFFFF">
                    <a:alpha val="75000"/>
                  </a:srgbClr>
                </a:solidFill>
                <a:effectLst>
                  <a:outerShdw blurRad="63500" dir="3600000" algn="tl" rotWithShape="0">
                    <a:schemeClr val="bg1">
                      <a:lumMod val="85000"/>
                      <a:alpha val="80000"/>
                    </a:schemeClr>
                  </a:outerShdw>
                </a:effectLst>
                <a:latin typeface="Arial Black" pitchFamily="34" charset="0"/>
              </a:rPr>
              <a:t>ТММ</a:t>
            </a:r>
            <a:endParaRPr lang="ru-RU" sz="11500" b="0" cap="none" spc="0" dirty="0">
              <a:ln w="18415" cmpd="sng">
                <a:solidFill>
                  <a:srgbClr val="FFFFFF">
                    <a:alpha val="75000"/>
                  </a:srgbClr>
                </a:solidFill>
                <a:prstDash val="solid"/>
              </a:ln>
              <a:solidFill>
                <a:srgbClr val="FFFFFF">
                  <a:alpha val="75000"/>
                </a:srgbClr>
              </a:solidFill>
              <a:effectLst>
                <a:outerShdw blurRad="63500" dir="3600000" algn="tl" rotWithShape="0">
                  <a:schemeClr val="bg1">
                    <a:lumMod val="85000"/>
                    <a:alpha val="80000"/>
                  </a:schemeClr>
                </a:outerShdw>
              </a:effectLst>
              <a:latin typeface="Arial Black" pitchFamily="34" charset="0"/>
            </a:endParaRPr>
          </a:p>
        </p:txBody>
      </p:sp>
      <p:sp>
        <p:nvSpPr>
          <p:cNvPr id="2" name="Прямоугольник 1"/>
          <p:cNvSpPr/>
          <p:nvPr/>
        </p:nvSpPr>
        <p:spPr>
          <a:xfrm>
            <a:off x="0" y="1643050"/>
            <a:ext cx="5429256" cy="1107996"/>
          </a:xfrm>
          <a:prstGeom prst="rect">
            <a:avLst/>
          </a:prstGeom>
          <a:noFill/>
          <a:effectLst/>
        </p:spPr>
        <p:txBody>
          <a:bodyPr wrap="square" lIns="91440" tIns="45720" rIns="91440" bIns="45720">
            <a:spAutoFit/>
          </a:bodyPr>
          <a:lstStyle/>
          <a:p>
            <a:pPr algn="ctr"/>
            <a:r>
              <a:rPr lang="ru-RU"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rPr>
              <a:t>Наглядное</a:t>
            </a:r>
            <a:endParaRPr lang="ru-RU"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endParaRPr>
          </a:p>
        </p:txBody>
      </p:sp>
      <p:sp>
        <p:nvSpPr>
          <p:cNvPr id="3" name="Прямоугольник 2"/>
          <p:cNvSpPr/>
          <p:nvPr/>
        </p:nvSpPr>
        <p:spPr>
          <a:xfrm>
            <a:off x="0" y="3071810"/>
            <a:ext cx="9144000" cy="1569660"/>
          </a:xfrm>
          <a:prstGeom prst="rect">
            <a:avLst/>
          </a:prstGeom>
          <a:noFill/>
        </p:spPr>
        <p:txBody>
          <a:bodyPr wrap="square" lIns="91440" tIns="45720" rIns="91440" bIns="45720">
            <a:spAutoFit/>
          </a:bodyPr>
          <a:lstStyle/>
          <a:p>
            <a:pPr algn="ct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rPr>
              <a:t>для претендентов на звание </a:t>
            </a: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rPr>
              <a:t>“</a:t>
            </a: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rPr>
              <a:t>Жреца Ра</a:t>
            </a: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rPr>
              <a:t>”</a:t>
            </a:r>
            <a:endParaRPr lang="ru-RU"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endParaRPr>
          </a:p>
        </p:txBody>
      </p:sp>
      <p:sp>
        <p:nvSpPr>
          <p:cNvPr id="5" name="Прямоугольник 4"/>
          <p:cNvSpPr/>
          <p:nvPr/>
        </p:nvSpPr>
        <p:spPr>
          <a:xfrm>
            <a:off x="108000" y="5652000"/>
            <a:ext cx="1728000" cy="1116000"/>
          </a:xfrm>
          <a:prstGeom prst="rect">
            <a:avLst/>
          </a:prstGeom>
          <a:blipFill>
            <a:blip r:embed="rId4" cstate="print"/>
            <a:stretch>
              <a:fillRect/>
            </a:stretch>
          </a:blipFill>
          <a:ln>
            <a:solidFill>
              <a:schemeClr val="bg1">
                <a:lumMod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C:\Documents and Settings\Администратор\Рабочий стол\Новая папка\TEN POINT ONE.png"/>
          <p:cNvPicPr>
            <a:picLocks noChangeAspect="1" noChangeArrowheads="1"/>
          </p:cNvPicPr>
          <p:nvPr/>
        </p:nvPicPr>
        <p:blipFill>
          <a:blip r:embed="rId5"/>
          <a:srcRect/>
          <a:stretch>
            <a:fillRect/>
          </a:stretch>
        </p:blipFill>
        <p:spPr bwMode="auto">
          <a:xfrm>
            <a:off x="8501090" y="6215090"/>
            <a:ext cx="642910" cy="642910"/>
          </a:xfrm>
          <a:prstGeom prst="rect">
            <a:avLst/>
          </a:prstGeom>
          <a:noFill/>
        </p:spPr>
      </p:pic>
      <p:pic>
        <p:nvPicPr>
          <p:cNvPr id="2051" name="Picture 3" descr="C:\Documents and Settings\Администратор\Рабочий стол\Новая папка\xeyes.png"/>
          <p:cNvPicPr>
            <a:picLocks noChangeAspect="1" noChangeArrowheads="1"/>
          </p:cNvPicPr>
          <p:nvPr/>
        </p:nvPicPr>
        <p:blipFill>
          <a:blip r:embed="rId6"/>
          <a:srcRect/>
          <a:stretch>
            <a:fillRect/>
          </a:stretch>
        </p:blipFill>
        <p:spPr bwMode="auto">
          <a:xfrm>
            <a:off x="6286512" y="1714488"/>
            <a:ext cx="1219200" cy="1219200"/>
          </a:xfrm>
          <a:prstGeom prst="rect">
            <a:avLst/>
          </a:prstGeom>
          <a:noFill/>
        </p:spPr>
      </p:pic>
      <p:sp>
        <p:nvSpPr>
          <p:cNvPr id="9" name="Прямоугольник 8"/>
          <p:cNvSpPr/>
          <p:nvPr/>
        </p:nvSpPr>
        <p:spPr>
          <a:xfrm>
            <a:off x="4714876" y="1643050"/>
            <a:ext cx="4429124" cy="1107996"/>
          </a:xfrm>
          <a:prstGeom prst="rect">
            <a:avLst/>
          </a:prstGeom>
          <a:noFill/>
          <a:effectLst/>
        </p:spPr>
        <p:txBody>
          <a:bodyPr wrap="square" lIns="91440" tIns="45720" rIns="91440" bIns="45720">
            <a:spAutoFit/>
          </a:bodyPr>
          <a:lstStyle/>
          <a:p>
            <a:pPr algn="ctr"/>
            <a:r>
              <a:rPr lang="ru-RU"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rPr>
              <a:t>пособие</a:t>
            </a:r>
            <a:endParaRPr lang="ru-RU"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8" charset="0"/>
            </a:endParaRPr>
          </a:p>
        </p:txBody>
      </p:sp>
      <p:pic>
        <p:nvPicPr>
          <p:cNvPr id="2052" name="Picture 4" descr="C:\Documents and Settings\Администратор\Рабочий стол\Новая папка\NVIDIA.png"/>
          <p:cNvPicPr>
            <a:picLocks noChangeAspect="1" noChangeArrowheads="1"/>
          </p:cNvPicPr>
          <p:nvPr/>
        </p:nvPicPr>
        <p:blipFill>
          <a:blip r:embed="rId7"/>
          <a:srcRect/>
          <a:stretch>
            <a:fillRect/>
          </a:stretch>
        </p:blipFill>
        <p:spPr bwMode="auto">
          <a:xfrm>
            <a:off x="7072330" y="6215058"/>
            <a:ext cx="642942" cy="642942"/>
          </a:xfrm>
          <a:prstGeom prst="rect">
            <a:avLst/>
          </a:prstGeom>
          <a:noFill/>
        </p:spPr>
      </p:pic>
      <p:pic>
        <p:nvPicPr>
          <p:cNvPr id="2053" name="Picture 5" descr="C:\Documents and Settings\Администратор\Рабочий стол\Новая папка\Office44.png"/>
          <p:cNvPicPr>
            <a:picLocks noChangeAspect="1" noChangeArrowheads="1"/>
          </p:cNvPicPr>
          <p:nvPr/>
        </p:nvPicPr>
        <p:blipFill>
          <a:blip r:embed="rId8" cstate="print"/>
          <a:srcRect/>
          <a:stretch>
            <a:fillRect/>
          </a:stretch>
        </p:blipFill>
        <p:spPr bwMode="auto">
          <a:xfrm>
            <a:off x="1857356" y="6062707"/>
            <a:ext cx="795293" cy="795293"/>
          </a:xfrm>
          <a:prstGeom prst="rect">
            <a:avLst/>
          </a:prstGeom>
          <a:noFill/>
        </p:spPr>
      </p:pic>
      <p:pic>
        <p:nvPicPr>
          <p:cNvPr id="2054" name="Picture 6" descr="C:\Documents and Settings\Администратор\Рабочий стол\Новая папка\Gloss PNGKKMenu_3D.png"/>
          <p:cNvPicPr>
            <a:picLocks noChangeAspect="1" noChangeArrowheads="1"/>
          </p:cNvPicPr>
          <p:nvPr/>
        </p:nvPicPr>
        <p:blipFill>
          <a:blip r:embed="rId9" cstate="print"/>
          <a:srcRect/>
          <a:stretch>
            <a:fillRect/>
          </a:stretch>
        </p:blipFill>
        <p:spPr bwMode="auto">
          <a:xfrm>
            <a:off x="7786710" y="6215082"/>
            <a:ext cx="627056" cy="642918"/>
          </a:xfrm>
          <a:prstGeom prst="rect">
            <a:avLst/>
          </a:prstGeom>
          <a:noFill/>
        </p:spPr>
      </p:pic>
      <p:pic>
        <p:nvPicPr>
          <p:cNvPr id="2055" name="Picture 7" descr="C:\Documents and Settings\Администратор\Рабочий стол\Новая папка\PowerPoint4486.png"/>
          <p:cNvPicPr>
            <a:picLocks noChangeAspect="1" noChangeArrowheads="1"/>
          </p:cNvPicPr>
          <p:nvPr/>
        </p:nvPicPr>
        <p:blipFill>
          <a:blip r:embed="rId10" cstate="print"/>
          <a:srcRect/>
          <a:stretch>
            <a:fillRect/>
          </a:stretch>
        </p:blipFill>
        <p:spPr bwMode="auto">
          <a:xfrm>
            <a:off x="2714612" y="6231132"/>
            <a:ext cx="626868" cy="626868"/>
          </a:xfrm>
          <a:prstGeom prst="rect">
            <a:avLst/>
          </a:prstGeom>
          <a:noFill/>
        </p:spPr>
      </p:pic>
      <p:pic>
        <p:nvPicPr>
          <p:cNvPr id="2057" name="Picture 9" descr="C:\Documents and Settings\Администратор\Рабочий стол\Новая папка\Word44.png"/>
          <p:cNvPicPr>
            <a:picLocks noChangeAspect="1" noChangeArrowheads="1"/>
          </p:cNvPicPr>
          <p:nvPr/>
        </p:nvPicPr>
        <p:blipFill>
          <a:blip r:embed="rId11" cstate="print"/>
          <a:srcRect/>
          <a:stretch>
            <a:fillRect/>
          </a:stretch>
        </p:blipFill>
        <p:spPr bwMode="auto">
          <a:xfrm>
            <a:off x="3357554" y="6215058"/>
            <a:ext cx="642942" cy="642942"/>
          </a:xfrm>
          <a:prstGeom prst="rect">
            <a:avLst/>
          </a:prstGeom>
          <a:noFill/>
        </p:spPr>
      </p:pic>
      <p:pic>
        <p:nvPicPr>
          <p:cNvPr id="2060" name="Picture 12" descr="C:\Documents and Settings\Администратор\Рабочий стол\Новая папка\vista09292982.png"/>
          <p:cNvPicPr>
            <a:picLocks noChangeAspect="1" noChangeArrowheads="1"/>
          </p:cNvPicPr>
          <p:nvPr/>
        </p:nvPicPr>
        <p:blipFill>
          <a:blip r:embed="rId12" cstate="print"/>
          <a:srcRect/>
          <a:stretch>
            <a:fillRect/>
          </a:stretch>
        </p:blipFill>
        <p:spPr bwMode="auto">
          <a:xfrm>
            <a:off x="6215074" y="6072206"/>
            <a:ext cx="785794" cy="785794"/>
          </a:xfrm>
          <a:prstGeom prst="rect">
            <a:avLst/>
          </a:prstGeom>
          <a:noFill/>
        </p:spPr>
      </p:pic>
    </p:spTree>
  </p:cSld>
  <p:clrMapOvr>
    <a:masterClrMapping/>
  </p:clrMapOvr>
  <p:transition advClick="0" advTm="1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00"/>
                            </p:stCondLst>
                            <p:childTnLst>
                              <p:par>
                                <p:cTn id="11" presetID="53" presetClass="entr" presetSubtype="0" fill="hold" nodeType="after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p:cTn id="13" dur="500" fill="hold"/>
                                        <p:tgtEl>
                                          <p:spTgt spid="2051"/>
                                        </p:tgtEl>
                                        <p:attrNameLst>
                                          <p:attrName>ppt_w</p:attrName>
                                        </p:attrNameLst>
                                      </p:cBhvr>
                                      <p:tavLst>
                                        <p:tav tm="0">
                                          <p:val>
                                            <p:fltVal val="0"/>
                                          </p:val>
                                        </p:tav>
                                        <p:tav tm="100000">
                                          <p:val>
                                            <p:strVal val="#ppt_w"/>
                                          </p:val>
                                        </p:tav>
                                      </p:tavLst>
                                    </p:anim>
                                    <p:anim calcmode="lin" valueType="num">
                                      <p:cBhvr>
                                        <p:cTn id="14" dur="500" fill="hold"/>
                                        <p:tgtEl>
                                          <p:spTgt spid="2051"/>
                                        </p:tgtEl>
                                        <p:attrNameLst>
                                          <p:attrName>ppt_h</p:attrName>
                                        </p:attrNameLst>
                                      </p:cBhvr>
                                      <p:tavLst>
                                        <p:tav tm="0">
                                          <p:val>
                                            <p:fltVal val="0"/>
                                          </p:val>
                                        </p:tav>
                                        <p:tav tm="100000">
                                          <p:val>
                                            <p:strVal val="#ppt_h"/>
                                          </p:val>
                                        </p:tav>
                                      </p:tavLst>
                                    </p:anim>
                                    <p:animEffect transition="in" filter="fade">
                                      <p:cBhvr>
                                        <p:cTn id="15" dur="500"/>
                                        <p:tgtEl>
                                          <p:spTgt spid="2051"/>
                                        </p:tgtEl>
                                      </p:cBhvr>
                                    </p:animEffect>
                                  </p:childTnLst>
                                </p:cTn>
                              </p:par>
                            </p:childTnLst>
                          </p:cTn>
                        </p:par>
                        <p:par>
                          <p:cTn id="16" fill="hold">
                            <p:stCondLst>
                              <p:cond delay="900"/>
                            </p:stCondLst>
                            <p:childTnLst>
                              <p:par>
                                <p:cTn id="17" presetID="35" presetClass="emph" presetSubtype="0" fill="hold" nodeType="afterEffect">
                                  <p:stCondLst>
                                    <p:cond delay="500"/>
                                  </p:stCondLst>
                                  <p:childTnLst>
                                    <p:anim calcmode="discrete" valueType="str">
                                      <p:cBhvr>
                                        <p:cTn id="18" dur="500" fill="hold"/>
                                        <p:tgtEl>
                                          <p:spTgt spid="2051"/>
                                        </p:tgtEl>
                                        <p:attrNameLst>
                                          <p:attrName>style.visibility</p:attrName>
                                        </p:attrNameLst>
                                      </p:cBhvr>
                                      <p:tavLst>
                                        <p:tav tm="0">
                                          <p:val>
                                            <p:strVal val="hidden"/>
                                          </p:val>
                                        </p:tav>
                                        <p:tav tm="50000">
                                          <p:val>
                                            <p:strVal val="visible"/>
                                          </p:val>
                                        </p:tav>
                                      </p:tavLst>
                                    </p:anim>
                                  </p:childTnLst>
                                </p:cTn>
                              </p:par>
                            </p:childTnLst>
                          </p:cTn>
                        </p:par>
                        <p:par>
                          <p:cTn id="19" fill="hold">
                            <p:stCondLst>
                              <p:cond delay="1900"/>
                            </p:stCondLst>
                            <p:childTnLst>
                              <p:par>
                                <p:cTn id="20" presetID="16" presetClass="exit" presetSubtype="26" fill="hold" nodeType="afterEffect">
                                  <p:stCondLst>
                                    <p:cond delay="0"/>
                                  </p:stCondLst>
                                  <p:childTnLst>
                                    <p:animEffect transition="out" filter="barn(inHorizontal)">
                                      <p:cBhvr>
                                        <p:cTn id="21" dur="500"/>
                                        <p:tgtEl>
                                          <p:spTgt spid="2051"/>
                                        </p:tgtEl>
                                      </p:cBhvr>
                                    </p:animEffect>
                                    <p:set>
                                      <p:cBhvr>
                                        <p:cTn id="22" dur="1" fill="hold">
                                          <p:stCondLst>
                                            <p:cond delay="499"/>
                                          </p:stCondLst>
                                        </p:cTn>
                                        <p:tgtEl>
                                          <p:spTgt spid="2051"/>
                                        </p:tgtEl>
                                        <p:attrNameLst>
                                          <p:attrName>style.visibility</p:attrName>
                                        </p:attrNameLst>
                                      </p:cBhvr>
                                      <p:to>
                                        <p:strVal val="hidden"/>
                                      </p:to>
                                    </p:set>
                                  </p:childTnLst>
                                </p:cTn>
                              </p:par>
                            </p:childTnLst>
                          </p:cTn>
                        </p:par>
                        <p:par>
                          <p:cTn id="23" fill="hold">
                            <p:stCondLst>
                              <p:cond delay="240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9"/>
                                        </p:tgtEl>
                                        <p:attrNameLst>
                                          <p:attrName>style.visibility</p:attrName>
                                        </p:attrNameLst>
                                      </p:cBhvr>
                                      <p:to>
                                        <p:strVal val="visible"/>
                                      </p:to>
                                    </p:set>
                                    <p:anim calcmode="discrete" valueType="clr">
                                      <p:cBhvr override="childStyle">
                                        <p:cTn id="26"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9"/>
                                        </p:tgtEl>
                                        <p:attrNameLst>
                                          <p:attrName>fillcolor</p:attrName>
                                        </p:attrNameLst>
                                      </p:cBhvr>
                                      <p:tavLst>
                                        <p:tav tm="0">
                                          <p:val>
                                            <p:clrVal>
                                              <a:schemeClr val="accent2"/>
                                            </p:clrVal>
                                          </p:val>
                                        </p:tav>
                                        <p:tav tm="50000">
                                          <p:val>
                                            <p:clrVal>
                                              <a:schemeClr val="hlink"/>
                                            </p:clrVal>
                                          </p:val>
                                        </p:tav>
                                      </p:tavLst>
                                    </p:anim>
                                    <p:set>
                                      <p:cBhvr>
                                        <p:cTn id="28" dur="80"/>
                                        <p:tgtEl>
                                          <p:spTgt spid="9"/>
                                        </p:tgtEl>
                                        <p:attrNameLst>
                                          <p:attrName>fill.type</p:attrName>
                                        </p:attrNameLst>
                                      </p:cBhvr>
                                      <p:to>
                                        <p:strVal val="solid"/>
                                      </p:to>
                                    </p:se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childTnLst>
                          </p:cTn>
                        </p:par>
                        <p:par>
                          <p:cTn id="32" fill="hold">
                            <p:stCondLst>
                              <p:cond delay="4400"/>
                            </p:stCondLst>
                            <p:childTnLst>
                              <p:par>
                                <p:cTn id="33" presetID="26" presetClass="entr" presetSubtype="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down)">
                                      <p:cBhvr>
                                        <p:cTn id="35" dur="870">
                                          <p:stCondLst>
                                            <p:cond delay="0"/>
                                          </p:stCondLst>
                                        </p:cTn>
                                        <p:tgtEl>
                                          <p:spTgt spid="3">
                                            <p:txEl>
                                              <p:pRg st="0" end="0"/>
                                            </p:txEl>
                                          </p:spTgt>
                                        </p:tgtEl>
                                      </p:cBhvr>
                                    </p:animEffect>
                                    <p:anim calcmode="lin" valueType="num">
                                      <p:cBhvr>
                                        <p:cTn id="36" dur="2733"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7" dur="996"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8" dur="996" tmFilter="0, 0; 0.125,0.2665; 0.25,0.4; 0.375,0.465; 0.5,0.5;  0.625,0.535; 0.75,0.6; 0.875,0.7335; 1,1">
                                          <p:stCondLst>
                                            <p:cond delay="996"/>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9" dur="498" tmFilter="0, 0; 0.125,0.2665; 0.25,0.4; 0.375,0.465; 0.5,0.5;  0.625,0.535; 0.75,0.6; 0.875,0.7335; 1,1">
                                          <p:stCondLst>
                                            <p:cond delay="1986"/>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0" dur="246" tmFilter="0, 0; 0.125,0.2665; 0.25,0.4; 0.375,0.465; 0.5,0.5;  0.625,0.535; 0.75,0.6; 0.875,0.7335; 1,1">
                                          <p:stCondLst>
                                            <p:cond delay="2484"/>
                                          </p:stCondLst>
                                        </p:cTn>
                                        <p:tgtEl>
                                          <p:spTgt spid="3">
                                            <p:txEl>
                                              <p:pRg st="0" end="0"/>
                                            </p:txEl>
                                          </p:spTgt>
                                        </p:tgtEl>
                                        <p:attrNameLst>
                                          <p:attrName>ppt_y</p:attrName>
                                        </p:attrNameLst>
                                      </p:cBhvr>
                                      <p:tavLst>
                                        <p:tav tm="0" fmla="#ppt_y-sin(pi*$)/81">
                                          <p:val>
                                            <p:fltVal val="0"/>
                                          </p:val>
                                        </p:tav>
                                        <p:tav tm="100000">
                                          <p:val>
                                            <p:fltVal val="1"/>
                                          </p:val>
                                        </p:tav>
                                      </p:tavLst>
                                    </p:anim>
                                    <p:animScale>
                                      <p:cBhvr>
                                        <p:cTn id="41" dur="39">
                                          <p:stCondLst>
                                            <p:cond delay="975"/>
                                          </p:stCondLst>
                                        </p:cTn>
                                        <p:tgtEl>
                                          <p:spTgt spid="3">
                                            <p:txEl>
                                              <p:pRg st="0" end="0"/>
                                            </p:txEl>
                                          </p:spTgt>
                                        </p:tgtEl>
                                      </p:cBhvr>
                                      <p:to x="100000" y="60000"/>
                                    </p:animScale>
                                    <p:animScale>
                                      <p:cBhvr>
                                        <p:cTn id="42" dur="249" decel="50000">
                                          <p:stCondLst>
                                            <p:cond delay="1014"/>
                                          </p:stCondLst>
                                        </p:cTn>
                                        <p:tgtEl>
                                          <p:spTgt spid="3">
                                            <p:txEl>
                                              <p:pRg st="0" end="0"/>
                                            </p:txEl>
                                          </p:spTgt>
                                        </p:tgtEl>
                                      </p:cBhvr>
                                      <p:to x="100000" y="100000"/>
                                    </p:animScale>
                                    <p:animScale>
                                      <p:cBhvr>
                                        <p:cTn id="43" dur="39">
                                          <p:stCondLst>
                                            <p:cond delay="1968"/>
                                          </p:stCondLst>
                                        </p:cTn>
                                        <p:tgtEl>
                                          <p:spTgt spid="3">
                                            <p:txEl>
                                              <p:pRg st="0" end="0"/>
                                            </p:txEl>
                                          </p:spTgt>
                                        </p:tgtEl>
                                      </p:cBhvr>
                                      <p:to x="100000" y="80000"/>
                                    </p:animScale>
                                    <p:animScale>
                                      <p:cBhvr>
                                        <p:cTn id="44" dur="249" decel="50000">
                                          <p:stCondLst>
                                            <p:cond delay="2007"/>
                                          </p:stCondLst>
                                        </p:cTn>
                                        <p:tgtEl>
                                          <p:spTgt spid="3">
                                            <p:txEl>
                                              <p:pRg st="0" end="0"/>
                                            </p:txEl>
                                          </p:spTgt>
                                        </p:tgtEl>
                                      </p:cBhvr>
                                      <p:to x="100000" y="100000"/>
                                    </p:animScale>
                                    <p:animScale>
                                      <p:cBhvr>
                                        <p:cTn id="45" dur="39">
                                          <p:stCondLst>
                                            <p:cond delay="2463"/>
                                          </p:stCondLst>
                                        </p:cTn>
                                        <p:tgtEl>
                                          <p:spTgt spid="3">
                                            <p:txEl>
                                              <p:pRg st="0" end="0"/>
                                            </p:txEl>
                                          </p:spTgt>
                                        </p:tgtEl>
                                      </p:cBhvr>
                                      <p:to x="100000" y="90000"/>
                                    </p:animScale>
                                    <p:animScale>
                                      <p:cBhvr>
                                        <p:cTn id="46" dur="249" decel="50000">
                                          <p:stCondLst>
                                            <p:cond delay="2502"/>
                                          </p:stCondLst>
                                        </p:cTn>
                                        <p:tgtEl>
                                          <p:spTgt spid="3">
                                            <p:txEl>
                                              <p:pRg st="0" end="0"/>
                                            </p:txEl>
                                          </p:spTgt>
                                        </p:tgtEl>
                                      </p:cBhvr>
                                      <p:to x="100000" y="100000"/>
                                    </p:animScale>
                                    <p:animScale>
                                      <p:cBhvr>
                                        <p:cTn id="47" dur="39">
                                          <p:stCondLst>
                                            <p:cond delay="2712"/>
                                          </p:stCondLst>
                                        </p:cTn>
                                        <p:tgtEl>
                                          <p:spTgt spid="3">
                                            <p:txEl>
                                              <p:pRg st="0" end="0"/>
                                            </p:txEl>
                                          </p:spTgt>
                                        </p:tgtEl>
                                      </p:cBhvr>
                                      <p:to x="100000" y="95000"/>
                                    </p:animScale>
                                    <p:animScale>
                                      <p:cBhvr>
                                        <p:cTn id="48" dur="249" decel="50000">
                                          <p:stCondLst>
                                            <p:cond delay="2751"/>
                                          </p:stCondLst>
                                        </p:cTn>
                                        <p:tgtEl>
                                          <p:spTgt spid="3">
                                            <p:txEl>
                                              <p:pRg st="0" end="0"/>
                                            </p:txEl>
                                          </p:spTgt>
                                        </p:tgtEl>
                                      </p:cBhvr>
                                      <p:to x="100000" y="100000"/>
                                    </p:animScale>
                                  </p:childTnLst>
                                </p:cTn>
                              </p:par>
                            </p:childTnLst>
                          </p:cTn>
                        </p:par>
                        <p:par>
                          <p:cTn id="49" fill="hold">
                            <p:stCondLst>
                              <p:cond delay="7400"/>
                            </p:stCondLst>
                            <p:childTnLst>
                              <p:par>
                                <p:cTn id="50" presetID="10"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childTnLst>
                                </p:cTn>
                              </p:par>
                              <p:par>
                                <p:cTn id="53" presetID="10" presetClass="entr" presetSubtype="0" fill="hold" nodeType="withEffect">
                                  <p:stCondLst>
                                    <p:cond delay="0"/>
                                  </p:stCondLst>
                                  <p:iterate type="lt">
                                    <p:tmPct val="0"/>
                                  </p:iterate>
                                  <p:childTnLst>
                                    <p:set>
                                      <p:cBhvr>
                                        <p:cTn id="54" dur="1" fill="hold">
                                          <p:stCondLst>
                                            <p:cond delay="0"/>
                                          </p:stCondLst>
                                        </p:cTn>
                                        <p:tgtEl>
                                          <p:spTgt spid="6">
                                            <p:txEl>
                                              <p:pRg st="0" end="0"/>
                                            </p:txEl>
                                          </p:spTgt>
                                        </p:tgtEl>
                                        <p:attrNameLst>
                                          <p:attrName>style.visibility</p:attrName>
                                        </p:attrNameLst>
                                      </p:cBhvr>
                                      <p:to>
                                        <p:strVal val="visible"/>
                                      </p:to>
                                    </p:set>
                                    <p:animEffect transition="in" filter="fade">
                                      <p:cBhvr>
                                        <p:cTn id="55" dur="2000"/>
                                        <p:tgtEl>
                                          <p:spTgt spid="6">
                                            <p:txEl>
                                              <p:pRg st="0" end="0"/>
                                            </p:txEl>
                                          </p:spTgt>
                                        </p:tgtEl>
                                      </p:cBhvr>
                                    </p:animEffect>
                                  </p:childTnLst>
                                </p:cTn>
                              </p:par>
                            </p:childTnLst>
                          </p:cTn>
                        </p:par>
                        <p:par>
                          <p:cTn id="56" fill="hold">
                            <p:stCondLst>
                              <p:cond delay="9400"/>
                            </p:stCondLst>
                            <p:childTnLst>
                              <p:par>
                                <p:cTn id="57" presetID="27" presetClass="emph" presetSubtype="0" fill="hold" grpId="0" nodeType="afterEffect">
                                  <p:stCondLst>
                                    <p:cond delay="0"/>
                                  </p:stCondLst>
                                  <p:iterate type="lt">
                                    <p:tmPct val="0"/>
                                  </p:iterate>
                                  <p:childTnLst>
                                    <p:animClr clrSpc="rgb" dir="cw">
                                      <p:cBhvr override="childStyle">
                                        <p:cTn id="58" dur="250" autoRev="1" fill="hold"/>
                                        <p:tgtEl>
                                          <p:spTgt spid="6">
                                            <p:txEl>
                                              <p:pRg st="0" end="0"/>
                                            </p:txEl>
                                          </p:spTgt>
                                        </p:tgtEl>
                                        <p:attrNameLst>
                                          <p:attrName>style.color</p:attrName>
                                        </p:attrNameLst>
                                      </p:cBhvr>
                                      <p:to>
                                        <a:schemeClr val="bg1"/>
                                      </p:to>
                                    </p:animClr>
                                    <p:animClr clrSpc="rgb" dir="cw">
                                      <p:cBhvr>
                                        <p:cTn id="59" dur="250" autoRev="1" fill="hold"/>
                                        <p:tgtEl>
                                          <p:spTgt spid="6">
                                            <p:txEl>
                                              <p:pRg st="0" end="0"/>
                                            </p:txEl>
                                          </p:spTgt>
                                        </p:tgtEl>
                                        <p:attrNameLst>
                                          <p:attrName>fillcolor</p:attrName>
                                        </p:attrNameLst>
                                      </p:cBhvr>
                                      <p:to>
                                        <a:schemeClr val="bg1"/>
                                      </p:to>
                                    </p:animClr>
                                    <p:set>
                                      <p:cBhvr>
                                        <p:cTn id="60" dur="250" autoRev="1" fill="hold"/>
                                        <p:tgtEl>
                                          <p:spTgt spid="6">
                                            <p:txEl>
                                              <p:pRg st="0" end="0"/>
                                            </p:txEl>
                                          </p:spTgt>
                                        </p:tgtEl>
                                        <p:attrNameLst>
                                          <p:attrName>fill.type</p:attrName>
                                        </p:attrNameLst>
                                      </p:cBhvr>
                                      <p:to>
                                        <p:strVal val="solid"/>
                                      </p:to>
                                    </p:set>
                                    <p:set>
                                      <p:cBhvr>
                                        <p:cTn id="61" dur="250" autoRev="1" fill="hold"/>
                                        <p:tgtEl>
                                          <p:spTgt spid="6">
                                            <p:txEl>
                                              <p:pRg st="0" end="0"/>
                                            </p:txEl>
                                          </p:spTgt>
                                        </p:tgtEl>
                                        <p:attrNameLst>
                                          <p:attrName>fill.on</p:attrName>
                                        </p:attrNameLst>
                                      </p:cBhvr>
                                      <p:to>
                                        <p:strVal val="true"/>
                                      </p:to>
                                    </p:set>
                                  </p:childTnLst>
                                </p:cTn>
                              </p:par>
                              <p:par>
                                <p:cTn id="62" presetID="10" presetClass="entr" presetSubtype="0" fill="hold" nodeType="withEffect">
                                  <p:stCondLst>
                                    <p:cond delay="0"/>
                                  </p:stCondLst>
                                  <p:childTnLst>
                                    <p:set>
                                      <p:cBhvr>
                                        <p:cTn id="63" dur="1" fill="hold">
                                          <p:stCondLst>
                                            <p:cond delay="0"/>
                                          </p:stCondLst>
                                        </p:cTn>
                                        <p:tgtEl>
                                          <p:spTgt spid="2050"/>
                                        </p:tgtEl>
                                        <p:attrNameLst>
                                          <p:attrName>style.visibility</p:attrName>
                                        </p:attrNameLst>
                                      </p:cBhvr>
                                      <p:to>
                                        <p:strVal val="visible"/>
                                      </p:to>
                                    </p:set>
                                    <p:animEffect transition="in" filter="fade">
                                      <p:cBhvr>
                                        <p:cTn id="64" dur="1600"/>
                                        <p:tgtEl>
                                          <p:spTgt spid="2050"/>
                                        </p:tgtEl>
                                      </p:cBhvr>
                                    </p:animEffect>
                                  </p:childTnLst>
                                </p:cTn>
                              </p:par>
                              <p:par>
                                <p:cTn id="65" presetID="10" presetClass="entr" presetSubtype="0" fill="hold" nodeType="withEffect">
                                  <p:stCondLst>
                                    <p:cond delay="0"/>
                                  </p:stCondLst>
                                  <p:childTnLst>
                                    <p:set>
                                      <p:cBhvr>
                                        <p:cTn id="66" dur="1" fill="hold">
                                          <p:stCondLst>
                                            <p:cond delay="0"/>
                                          </p:stCondLst>
                                        </p:cTn>
                                        <p:tgtEl>
                                          <p:spTgt spid="2050"/>
                                        </p:tgtEl>
                                        <p:attrNameLst>
                                          <p:attrName>style.visibility</p:attrName>
                                        </p:attrNameLst>
                                      </p:cBhvr>
                                      <p:to>
                                        <p:strVal val="visible"/>
                                      </p:to>
                                    </p:set>
                                    <p:animEffect transition="in" filter="fade">
                                      <p:cBhvr>
                                        <p:cTn id="67" dur="2000"/>
                                        <p:tgtEl>
                                          <p:spTgt spid="2050"/>
                                        </p:tgtEl>
                                      </p:cBhvr>
                                    </p:animEffect>
                                  </p:childTnLst>
                                </p:cTn>
                              </p:par>
                              <p:par>
                                <p:cTn id="68" presetID="10" presetClass="entr" presetSubtype="0" fill="hold" nodeType="withEffect">
                                  <p:stCondLst>
                                    <p:cond delay="0"/>
                                  </p:stCondLst>
                                  <p:childTnLst>
                                    <p:set>
                                      <p:cBhvr>
                                        <p:cTn id="69" dur="1" fill="hold">
                                          <p:stCondLst>
                                            <p:cond delay="0"/>
                                          </p:stCondLst>
                                        </p:cTn>
                                        <p:tgtEl>
                                          <p:spTgt spid="2052"/>
                                        </p:tgtEl>
                                        <p:attrNameLst>
                                          <p:attrName>style.visibility</p:attrName>
                                        </p:attrNameLst>
                                      </p:cBhvr>
                                      <p:to>
                                        <p:strVal val="visible"/>
                                      </p:to>
                                    </p:set>
                                    <p:animEffect transition="in" filter="fade">
                                      <p:cBhvr>
                                        <p:cTn id="70" dur="2000"/>
                                        <p:tgtEl>
                                          <p:spTgt spid="2052"/>
                                        </p:tgtEl>
                                      </p:cBhvr>
                                    </p:animEffect>
                                  </p:childTnLst>
                                </p:cTn>
                              </p:par>
                              <p:par>
                                <p:cTn id="71" presetID="10" presetClass="entr" presetSubtype="0" fill="hold" nodeType="withEffect">
                                  <p:stCondLst>
                                    <p:cond delay="0"/>
                                  </p:stCondLst>
                                  <p:childTnLst>
                                    <p:set>
                                      <p:cBhvr>
                                        <p:cTn id="72" dur="1" fill="hold">
                                          <p:stCondLst>
                                            <p:cond delay="0"/>
                                          </p:stCondLst>
                                        </p:cTn>
                                        <p:tgtEl>
                                          <p:spTgt spid="2053"/>
                                        </p:tgtEl>
                                        <p:attrNameLst>
                                          <p:attrName>style.visibility</p:attrName>
                                        </p:attrNameLst>
                                      </p:cBhvr>
                                      <p:to>
                                        <p:strVal val="visible"/>
                                      </p:to>
                                    </p:set>
                                    <p:animEffect transition="in" filter="fade">
                                      <p:cBhvr>
                                        <p:cTn id="73" dur="2000"/>
                                        <p:tgtEl>
                                          <p:spTgt spid="2053"/>
                                        </p:tgtEl>
                                      </p:cBhvr>
                                    </p:animEffect>
                                  </p:childTnLst>
                                </p:cTn>
                              </p:par>
                              <p:par>
                                <p:cTn id="74" presetID="10" presetClass="entr" presetSubtype="0" fill="hold" nodeType="withEffect">
                                  <p:stCondLst>
                                    <p:cond delay="0"/>
                                  </p:stCondLst>
                                  <p:childTnLst>
                                    <p:set>
                                      <p:cBhvr>
                                        <p:cTn id="75" dur="1" fill="hold">
                                          <p:stCondLst>
                                            <p:cond delay="0"/>
                                          </p:stCondLst>
                                        </p:cTn>
                                        <p:tgtEl>
                                          <p:spTgt spid="2054"/>
                                        </p:tgtEl>
                                        <p:attrNameLst>
                                          <p:attrName>style.visibility</p:attrName>
                                        </p:attrNameLst>
                                      </p:cBhvr>
                                      <p:to>
                                        <p:strVal val="visible"/>
                                      </p:to>
                                    </p:set>
                                    <p:animEffect transition="in" filter="fade">
                                      <p:cBhvr>
                                        <p:cTn id="76" dur="2000"/>
                                        <p:tgtEl>
                                          <p:spTgt spid="2054"/>
                                        </p:tgtEl>
                                      </p:cBhvr>
                                    </p:animEffect>
                                  </p:childTnLst>
                                </p:cTn>
                              </p:par>
                              <p:par>
                                <p:cTn id="77" presetID="10" presetClass="entr" presetSubtype="0" fill="hold" nodeType="withEffect">
                                  <p:stCondLst>
                                    <p:cond delay="0"/>
                                  </p:stCondLst>
                                  <p:childTnLst>
                                    <p:set>
                                      <p:cBhvr>
                                        <p:cTn id="78" dur="1" fill="hold">
                                          <p:stCondLst>
                                            <p:cond delay="0"/>
                                          </p:stCondLst>
                                        </p:cTn>
                                        <p:tgtEl>
                                          <p:spTgt spid="2055"/>
                                        </p:tgtEl>
                                        <p:attrNameLst>
                                          <p:attrName>style.visibility</p:attrName>
                                        </p:attrNameLst>
                                      </p:cBhvr>
                                      <p:to>
                                        <p:strVal val="visible"/>
                                      </p:to>
                                    </p:set>
                                    <p:animEffect transition="in" filter="fade">
                                      <p:cBhvr>
                                        <p:cTn id="79" dur="2000"/>
                                        <p:tgtEl>
                                          <p:spTgt spid="2055"/>
                                        </p:tgtEl>
                                      </p:cBhvr>
                                    </p:animEffect>
                                  </p:childTnLst>
                                </p:cTn>
                              </p:par>
                              <p:par>
                                <p:cTn id="80" presetID="10" presetClass="entr" presetSubtype="0" fill="hold" nodeType="withEffect">
                                  <p:stCondLst>
                                    <p:cond delay="0"/>
                                  </p:stCondLst>
                                  <p:childTnLst>
                                    <p:set>
                                      <p:cBhvr>
                                        <p:cTn id="81" dur="1" fill="hold">
                                          <p:stCondLst>
                                            <p:cond delay="0"/>
                                          </p:stCondLst>
                                        </p:cTn>
                                        <p:tgtEl>
                                          <p:spTgt spid="2057"/>
                                        </p:tgtEl>
                                        <p:attrNameLst>
                                          <p:attrName>style.visibility</p:attrName>
                                        </p:attrNameLst>
                                      </p:cBhvr>
                                      <p:to>
                                        <p:strVal val="visible"/>
                                      </p:to>
                                    </p:set>
                                    <p:animEffect transition="in" filter="fade">
                                      <p:cBhvr>
                                        <p:cTn id="82" dur="2000"/>
                                        <p:tgtEl>
                                          <p:spTgt spid="2057"/>
                                        </p:tgtEl>
                                      </p:cBhvr>
                                    </p:animEffect>
                                  </p:childTnLst>
                                </p:cTn>
                              </p:par>
                              <p:par>
                                <p:cTn id="83" presetID="10" presetClass="entr" presetSubtype="0" fill="hold" nodeType="withEffect">
                                  <p:stCondLst>
                                    <p:cond delay="0"/>
                                  </p:stCondLst>
                                  <p:childTnLst>
                                    <p:set>
                                      <p:cBhvr>
                                        <p:cTn id="84" dur="1" fill="hold">
                                          <p:stCondLst>
                                            <p:cond delay="0"/>
                                          </p:stCondLst>
                                        </p:cTn>
                                        <p:tgtEl>
                                          <p:spTgt spid="2060"/>
                                        </p:tgtEl>
                                        <p:attrNameLst>
                                          <p:attrName>style.visibility</p:attrName>
                                        </p:attrNameLst>
                                      </p:cBhvr>
                                      <p:to>
                                        <p:strVal val="visible"/>
                                      </p:to>
                                    </p:set>
                                    <p:animEffect transition="in" filter="fade">
                                      <p:cBhvr>
                                        <p:cTn id="85" dur="2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2" grpId="0"/>
      <p:bldP spid="5"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80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pic>
        <p:nvPicPr>
          <p:cNvPr id="30" name="Picture 3" descr="C:\Documents and Settings\Администратор\Мои документы\Мои рисунки\Олигагх2.png"/>
          <p:cNvPicPr>
            <a:picLocks noChangeAspect="1" noChangeArrowheads="1"/>
          </p:cNvPicPr>
          <p:nvPr/>
        </p:nvPicPr>
        <p:blipFill>
          <a:blip r:embed="rId16"/>
          <a:srcRect/>
          <a:stretch>
            <a:fillRect/>
          </a:stretch>
        </p:blipFill>
        <p:spPr bwMode="auto">
          <a:xfrm>
            <a:off x="3500430" y="3214686"/>
            <a:ext cx="1049736" cy="1519233"/>
          </a:xfrm>
          <a:prstGeom prst="rect">
            <a:avLst/>
          </a:prstGeom>
          <a:noFill/>
        </p:spPr>
      </p:pic>
      <p:sp>
        <p:nvSpPr>
          <p:cNvPr id="34" name="Скругленная прямоугольная выноска 33"/>
          <p:cNvSpPr/>
          <p:nvPr/>
        </p:nvSpPr>
        <p:spPr>
          <a:xfrm>
            <a:off x="4929190" y="214290"/>
            <a:ext cx="3929090" cy="6215106"/>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sz="1400" b="1" dirty="0" smtClean="0">
                <a:solidFill>
                  <a:schemeClr val="accent2">
                    <a:lumMod val="50000"/>
                  </a:schemeClr>
                </a:solidFill>
                <a:latin typeface="Book Antiqua" pitchFamily="18" charset="0"/>
              </a:rPr>
              <a:t>Привели к олигарху Ходже Н. несколько лучших математиков. Велел он решить её.</a:t>
            </a:r>
          </a:p>
          <a:p>
            <a:r>
              <a:rPr lang="ru-RU" sz="1400" b="1" dirty="0" smtClean="0">
                <a:solidFill>
                  <a:schemeClr val="accent2">
                    <a:lumMod val="50000"/>
                  </a:schemeClr>
                </a:solidFill>
                <a:latin typeface="Book Antiqua" pitchFamily="18" charset="0"/>
              </a:rPr>
              <a:t>- Что б к утру решение было! – выдал поручение Ходжа, не называя цену.</a:t>
            </a:r>
          </a:p>
          <a:p>
            <a:r>
              <a:rPr lang="ru-RU" sz="1400" b="1" dirty="0" smtClean="0">
                <a:solidFill>
                  <a:schemeClr val="accent2">
                    <a:lumMod val="50000"/>
                  </a:schemeClr>
                </a:solidFill>
                <a:latin typeface="Book Antiqua" pitchFamily="18" charset="0"/>
              </a:rPr>
              <a:t>- Здесь что-то не так, - смущенно высказались, посовещавшись, математики.</a:t>
            </a:r>
          </a:p>
          <a:p>
            <a:r>
              <a:rPr lang="ru-RU" sz="1400" b="1" dirty="0" smtClean="0">
                <a:solidFill>
                  <a:schemeClr val="accent2">
                    <a:lumMod val="50000"/>
                  </a:schemeClr>
                </a:solidFill>
                <a:latin typeface="Book Antiqua" pitchFamily="18" charset="0"/>
              </a:rPr>
              <a:t>- И здесь, и там все должно быть так, как нужно Мне. Назовите цену.</a:t>
            </a:r>
          </a:p>
          <a:p>
            <a:r>
              <a:rPr lang="ru-RU" sz="1400" b="1" dirty="0" smtClean="0">
                <a:solidFill>
                  <a:schemeClr val="accent2">
                    <a:lumMod val="50000"/>
                  </a:schemeClr>
                </a:solidFill>
                <a:latin typeface="Book Antiqua" pitchFamily="18" charset="0"/>
              </a:rPr>
              <a:t>- Проблема не в цене. Условие у жрецов хитрое. Чего-то явно не хватает.</a:t>
            </a:r>
          </a:p>
          <a:p>
            <a:r>
              <a:rPr lang="ru-RU" sz="1400" b="1" dirty="0" smtClean="0">
                <a:solidFill>
                  <a:schemeClr val="accent2">
                    <a:lumMod val="50000"/>
                  </a:schemeClr>
                </a:solidFill>
                <a:latin typeface="Book Antiqua" pitchFamily="18" charset="0"/>
              </a:rPr>
              <a:t>- Это уже проблемы не мои, а ваши. Ищите жрецов и пусть добавят, чего не хватает. Меня интересует только конечный результат.</a:t>
            </a:r>
          </a:p>
          <a:p>
            <a:r>
              <a:rPr lang="ru-RU" sz="1400" b="1" dirty="0" smtClean="0">
                <a:solidFill>
                  <a:schemeClr val="accent2">
                    <a:lumMod val="50000"/>
                  </a:schemeClr>
                </a:solidFill>
                <a:latin typeface="Book Antiqua" pitchFamily="18" charset="0"/>
              </a:rPr>
              <a:t>Посовещались опять математики. Приняли во внимание возможные варианты  и решили обойтись без жрецов. Добавили условие и получили результат, который  вручили за неназванную цену олигарху, растворившись за пределами Солнцеграда.</a:t>
            </a:r>
            <a:endParaRPr lang="ru-RU" sz="1400" b="1" dirty="0">
              <a:solidFill>
                <a:schemeClr val="accent2">
                  <a:lumMod val="50000"/>
                </a:schemeClr>
              </a:solidFill>
              <a:latin typeface="Book Antiqua" pitchFamily="18" charset="0"/>
            </a:endParaRPr>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7"/>
          <a:srcRect/>
          <a:stretch>
            <a:fillRect/>
          </a:stretch>
        </p:blipFill>
        <p:spPr bwMode="auto">
          <a:xfrm>
            <a:off x="8548699" y="0"/>
            <a:ext cx="595301" cy="595301"/>
          </a:xfrm>
          <a:prstGeom prst="rect">
            <a:avLst/>
          </a:prstGeom>
          <a:noFill/>
        </p:spPr>
      </p:pic>
      <p:pic>
        <p:nvPicPr>
          <p:cNvPr id="7170" name="Picture 2" descr="C:\Documents and Settings\Администратор\Рабочий стол\Новая папка\d3A big pack foldersubscriptions.png"/>
          <p:cNvPicPr>
            <a:picLocks noChangeAspect="1" noChangeArrowheads="1"/>
          </p:cNvPicPr>
          <p:nvPr/>
        </p:nvPicPr>
        <p:blipFill>
          <a:blip r:embed="rId18"/>
          <a:srcRect/>
          <a:stretch>
            <a:fillRect/>
          </a:stretch>
        </p:blipFill>
        <p:spPr bwMode="auto">
          <a:xfrm rot="2814228">
            <a:off x="2841792" y="4056245"/>
            <a:ext cx="615235" cy="615235"/>
          </a:xfrm>
          <a:prstGeom prst="rect">
            <a:avLst/>
          </a:prstGeom>
          <a:noFill/>
        </p:spPr>
      </p:pic>
      <p:pic>
        <p:nvPicPr>
          <p:cNvPr id="35" name="Picture 2" descr="C:\Documents and Settings\Администратор\Рабочий стол\Новая папка\YAZOO_SMILIES COOL.png"/>
          <p:cNvPicPr>
            <a:picLocks noChangeAspect="1" noChangeArrowheads="1"/>
          </p:cNvPicPr>
          <p:nvPr/>
        </p:nvPicPr>
        <p:blipFill>
          <a:blip r:embed="rId19"/>
          <a:srcRect/>
          <a:stretch>
            <a:fillRect/>
          </a:stretch>
        </p:blipFill>
        <p:spPr bwMode="auto">
          <a:xfrm>
            <a:off x="1071538" y="3643314"/>
            <a:ext cx="597958" cy="597958"/>
          </a:xfrm>
          <a:prstGeom prst="rect">
            <a:avLst/>
          </a:prstGeom>
          <a:noFill/>
        </p:spPr>
      </p:pic>
      <p:pic>
        <p:nvPicPr>
          <p:cNvPr id="36" name="Picture 4" descr="C:\Documents and Settings\Администратор\Рабочий стол\Новая папка\HEY BABY.png"/>
          <p:cNvPicPr>
            <a:picLocks noChangeAspect="1" noChangeArrowheads="1"/>
          </p:cNvPicPr>
          <p:nvPr/>
        </p:nvPicPr>
        <p:blipFill>
          <a:blip r:embed="rId20"/>
          <a:srcRect/>
          <a:stretch>
            <a:fillRect/>
          </a:stretch>
        </p:blipFill>
        <p:spPr bwMode="auto">
          <a:xfrm>
            <a:off x="1500166" y="3857628"/>
            <a:ext cx="558270" cy="558270"/>
          </a:xfrm>
          <a:prstGeom prst="rect">
            <a:avLst/>
          </a:prstGeom>
          <a:noFill/>
        </p:spPr>
      </p:pic>
      <p:pic>
        <p:nvPicPr>
          <p:cNvPr id="38" name="Picture 3" descr="C:\Documents and Settings\Администратор\Рабочий стол\Новая папка\EMOTICON SUN.png"/>
          <p:cNvPicPr>
            <a:picLocks noChangeAspect="1" noChangeArrowheads="1"/>
          </p:cNvPicPr>
          <p:nvPr/>
        </p:nvPicPr>
        <p:blipFill>
          <a:blip r:embed="rId21"/>
          <a:srcRect/>
          <a:stretch>
            <a:fillRect/>
          </a:stretch>
        </p:blipFill>
        <p:spPr bwMode="auto">
          <a:xfrm>
            <a:off x="1857356" y="3929066"/>
            <a:ext cx="714380" cy="714380"/>
          </a:xfrm>
          <a:prstGeom prst="rect">
            <a:avLst/>
          </a:prstGeom>
          <a:noFill/>
        </p:spPr>
      </p:pic>
      <p:sp>
        <p:nvSpPr>
          <p:cNvPr id="39" name="Прямоугольник 38">
            <a:hlinkClick r:id="rId22"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a:off x="-142908" y="0"/>
            <a:ext cx="9429816"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3" descr="C:\Documents and Settings\Администратор\Мои документы\Мои рисунки\Олигагх2.png"/>
          <p:cNvPicPr>
            <a:picLocks noChangeAspect="1" noChangeArrowheads="1"/>
          </p:cNvPicPr>
          <p:nvPr/>
        </p:nvPicPr>
        <p:blipFill>
          <a:blip r:embed="rId4"/>
          <a:srcRect/>
          <a:stretch>
            <a:fillRect/>
          </a:stretch>
        </p:blipFill>
        <p:spPr bwMode="auto">
          <a:xfrm>
            <a:off x="5643570" y="4286256"/>
            <a:ext cx="1428760" cy="2067776"/>
          </a:xfrm>
          <a:prstGeom prst="rect">
            <a:avLst/>
          </a:prstGeom>
          <a:noFill/>
        </p:spPr>
      </p:pic>
      <p:pic>
        <p:nvPicPr>
          <p:cNvPr id="8" name="Picture 2" descr="C:\Documents and Settings\Администратор\Рабочий стол\Новая папка\d3A big pack foldersubscriptions.png"/>
          <p:cNvPicPr>
            <a:picLocks noChangeAspect="1" noChangeArrowheads="1"/>
          </p:cNvPicPr>
          <p:nvPr/>
        </p:nvPicPr>
        <p:blipFill>
          <a:blip r:embed="rId5"/>
          <a:srcRect/>
          <a:stretch>
            <a:fillRect/>
          </a:stretch>
        </p:blipFill>
        <p:spPr bwMode="auto">
          <a:xfrm rot="2814228">
            <a:off x="4879079" y="5408297"/>
            <a:ext cx="837375" cy="837375"/>
          </a:xfrm>
          <a:prstGeom prst="rect">
            <a:avLst/>
          </a:prstGeom>
          <a:noFill/>
        </p:spPr>
      </p:pic>
      <p:pic>
        <p:nvPicPr>
          <p:cNvPr id="8194" name="Picture 2" descr="C:\Documents and Settings\Администратор\Рабочий стол\Новая папка\YAZOO_SMILIES COOL.png"/>
          <p:cNvPicPr>
            <a:picLocks noChangeAspect="1" noChangeArrowheads="1"/>
          </p:cNvPicPr>
          <p:nvPr/>
        </p:nvPicPr>
        <p:blipFill>
          <a:blip r:embed="rId6"/>
          <a:srcRect/>
          <a:stretch>
            <a:fillRect/>
          </a:stretch>
        </p:blipFill>
        <p:spPr bwMode="auto">
          <a:xfrm>
            <a:off x="785786" y="4572008"/>
            <a:ext cx="1076324" cy="1076324"/>
          </a:xfrm>
          <a:prstGeom prst="rect">
            <a:avLst/>
          </a:prstGeom>
          <a:noFill/>
        </p:spPr>
      </p:pic>
      <p:pic>
        <p:nvPicPr>
          <p:cNvPr id="8196" name="Picture 4" descr="C:\Documents and Settings\Администратор\Рабочий стол\Новая папка\HEY BABY.png"/>
          <p:cNvPicPr>
            <a:picLocks noChangeAspect="1" noChangeArrowheads="1"/>
          </p:cNvPicPr>
          <p:nvPr/>
        </p:nvPicPr>
        <p:blipFill>
          <a:blip r:embed="rId7"/>
          <a:srcRect/>
          <a:stretch>
            <a:fillRect/>
          </a:stretch>
        </p:blipFill>
        <p:spPr bwMode="auto">
          <a:xfrm>
            <a:off x="1500166" y="4857760"/>
            <a:ext cx="1004886" cy="1004886"/>
          </a:xfrm>
          <a:prstGeom prst="rect">
            <a:avLst/>
          </a:prstGeom>
          <a:noFill/>
        </p:spPr>
      </p:pic>
      <p:pic>
        <p:nvPicPr>
          <p:cNvPr id="8195" name="Picture 3" descr="C:\Documents and Settings\Администратор\Рабочий стол\Новая папка\EMOTICON SUN.png"/>
          <p:cNvPicPr>
            <a:picLocks noChangeAspect="1" noChangeArrowheads="1"/>
          </p:cNvPicPr>
          <p:nvPr/>
        </p:nvPicPr>
        <p:blipFill>
          <a:blip r:embed="rId8"/>
          <a:srcRect/>
          <a:stretch>
            <a:fillRect/>
          </a:stretch>
        </p:blipFill>
        <p:spPr bwMode="auto">
          <a:xfrm>
            <a:off x="2143108" y="5000636"/>
            <a:ext cx="1285884" cy="1285884"/>
          </a:xfrm>
          <a:prstGeom prst="rect">
            <a:avLst/>
          </a:prstGeom>
          <a:noFill/>
        </p:spPr>
      </p:pic>
      <p:sp>
        <p:nvSpPr>
          <p:cNvPr id="12" name="Прямоугольник 11">
            <a:hlinkClick r:id="rId9" action="ppaction://hlinksldjump"/>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80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sp>
        <p:nvSpPr>
          <p:cNvPr id="34" name="Скругленная прямоугольная выноска 33"/>
          <p:cNvSpPr/>
          <p:nvPr/>
        </p:nvSpPr>
        <p:spPr>
          <a:xfrm>
            <a:off x="4929190" y="214290"/>
            <a:ext cx="3929090" cy="6215106"/>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b="1" dirty="0" smtClean="0">
                <a:solidFill>
                  <a:schemeClr val="accent2">
                    <a:lumMod val="50000"/>
                  </a:schemeClr>
                </a:solidFill>
                <a:latin typeface="Book Antiqua" pitchFamily="18" charset="0"/>
              </a:rPr>
              <a:t>И появилась новая задача математиков, которую они сформулировали  так:</a:t>
            </a:r>
          </a:p>
          <a:p>
            <a:r>
              <a:rPr lang="ru-RU" b="1" dirty="0" smtClean="0">
                <a:solidFill>
                  <a:schemeClr val="accent2">
                    <a:lumMod val="50000"/>
                  </a:schemeClr>
                </a:solidFill>
                <a:latin typeface="Book Antiqua" pitchFamily="18" charset="0"/>
              </a:rPr>
              <a:t>Найти диаметр колодца, если тростинки длиной 2 и 3 меры опираются на внутреннюю поверхность колодца и пересекаются на поверхности воды, а ее уровень в колодце - 1 мера (см. рисунок). </a:t>
            </a:r>
            <a:r>
              <a:rPr lang="ru-RU" sz="1400" b="1" dirty="0" smtClean="0">
                <a:solidFill>
                  <a:schemeClr val="accent2">
                    <a:lumMod val="50000"/>
                  </a:schemeClr>
                </a:solidFill>
                <a:latin typeface="Book Antiqua" pitchFamily="18" charset="0"/>
              </a:rPr>
              <a:t/>
            </a:r>
            <a:br>
              <a:rPr lang="ru-RU" sz="1400" b="1" dirty="0" smtClean="0">
                <a:solidFill>
                  <a:schemeClr val="accent2">
                    <a:lumMod val="50000"/>
                  </a:schemeClr>
                </a:solidFill>
                <a:latin typeface="Book Antiqua" pitchFamily="18" charset="0"/>
              </a:rPr>
            </a:br>
            <a:endParaRPr lang="ru-RU" sz="1400" b="1" dirty="0" smtClean="0">
              <a:solidFill>
                <a:schemeClr val="accent2">
                  <a:lumMod val="50000"/>
                </a:schemeClr>
              </a:solidFill>
              <a:latin typeface="Book Antiqua" pitchFamily="18" charset="0"/>
            </a:endParaRPr>
          </a:p>
        </p:txBody>
      </p:sp>
      <p:pic>
        <p:nvPicPr>
          <p:cNvPr id="2050" name="Picture 2" descr="C:\Documents and Settings\Администратор\Мои документы\Мои рисунки\HF\Задача математиков.png"/>
          <p:cNvPicPr>
            <a:picLocks noChangeAspect="1" noChangeArrowheads="1"/>
          </p:cNvPicPr>
          <p:nvPr/>
        </p:nvPicPr>
        <p:blipFill>
          <a:blip r:embed="rId16" cstate="print"/>
          <a:srcRect/>
          <a:stretch>
            <a:fillRect/>
          </a:stretch>
        </p:blipFill>
        <p:spPr bwMode="auto">
          <a:xfrm>
            <a:off x="642910" y="1285860"/>
            <a:ext cx="3959397" cy="2928958"/>
          </a:xfrm>
          <a:prstGeom prst="rect">
            <a:avLst/>
          </a:prstGeom>
          <a:noFill/>
        </p:spPr>
      </p:pic>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7"/>
          <a:srcRect/>
          <a:stretch>
            <a:fillRect/>
          </a:stretch>
        </p:blipFill>
        <p:spPr bwMode="auto">
          <a:xfrm>
            <a:off x="8548699" y="0"/>
            <a:ext cx="595301" cy="595301"/>
          </a:xfrm>
          <a:prstGeom prst="rect">
            <a:avLst/>
          </a:prstGeom>
          <a:noFill/>
        </p:spPr>
      </p:pic>
      <p:sp>
        <p:nvSpPr>
          <p:cNvPr id="39" name="Прямоугольник 38">
            <a:hlinkClick r:id="rId18"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pic>
        <p:nvPicPr>
          <p:cNvPr id="1026" name="Picture 2" descr="C:\Documents and Settings\Администратор\Мои документы\Мои рисунки\HF\Задача математиков.png">
            <a:hlinkClick r:id="rId3" action="ppaction://hlinksldjump"/>
          </p:cNvPr>
          <p:cNvPicPr>
            <a:picLocks noChangeAspect="1" noChangeArrowheads="1"/>
          </p:cNvPicPr>
          <p:nvPr/>
        </p:nvPicPr>
        <p:blipFill>
          <a:blip r:embed="rId4"/>
          <a:srcRect/>
          <a:stretch>
            <a:fillRect/>
          </a:stretch>
        </p:blipFill>
        <p:spPr bwMode="auto">
          <a:xfrm>
            <a:off x="-1" y="0"/>
            <a:ext cx="9144001"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80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sp>
        <p:nvSpPr>
          <p:cNvPr id="34" name="Скругленная прямоугольная выноска 33"/>
          <p:cNvSpPr/>
          <p:nvPr/>
        </p:nvSpPr>
        <p:spPr>
          <a:xfrm>
            <a:off x="4929190" y="214290"/>
            <a:ext cx="3929090" cy="6215106"/>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sz="1400" b="1" dirty="0" smtClean="0">
                <a:solidFill>
                  <a:schemeClr val="accent2">
                    <a:lumMod val="50000"/>
                  </a:schemeClr>
                </a:solidFill>
                <a:latin typeface="Book Antiqua" pitchFamily="18" charset="0"/>
              </a:rPr>
              <a:t>Пришел </a:t>
            </a:r>
            <a:r>
              <a:rPr lang="ru-RU" sz="1400" b="1" dirty="0" smtClean="0">
                <a:solidFill>
                  <a:schemeClr val="accent2">
                    <a:lumMod val="50000"/>
                  </a:schemeClr>
                </a:solidFill>
                <a:latin typeface="Book Antiqua" pitchFamily="18" charset="0"/>
              </a:rPr>
              <a:t>Ходжа в храм.</a:t>
            </a:r>
          </a:p>
          <a:p>
            <a:r>
              <a:rPr lang="ru-RU" sz="1400" b="1" dirty="0" smtClean="0">
                <a:solidFill>
                  <a:schemeClr val="accent2">
                    <a:lumMod val="50000"/>
                  </a:schemeClr>
                </a:solidFill>
                <a:latin typeface="Book Antiqua" pitchFamily="18" charset="0"/>
              </a:rPr>
              <a:t>-Как решать думаете? – поинтересовались уровнем подготовки незнакомого им до сего момента претендента Жрецы …</a:t>
            </a:r>
          </a:p>
          <a:p>
            <a:r>
              <a:rPr lang="ru-RU" sz="1400" b="1" dirty="0" smtClean="0">
                <a:solidFill>
                  <a:schemeClr val="accent2">
                    <a:lumMod val="50000"/>
                  </a:schemeClr>
                </a:solidFill>
                <a:latin typeface="Book Antiqua" pitchFamily="18" charset="0"/>
              </a:rPr>
              <a:t>-Я думать не очень привык, а войду и выйду отсюда с вами сразу и буду Жрецом. Это мой ответ устный, а вот мой ответ на камне, – и достает из-за пазухи купленный у математиков камень, на котором и схемка нарисована, и цифры выбиты.</a:t>
            </a:r>
          </a:p>
          <a:p>
            <a:r>
              <a:rPr lang="ru-RU" sz="1400" b="1" dirty="0" smtClean="0">
                <a:solidFill>
                  <a:schemeClr val="accent2">
                    <a:lumMod val="50000"/>
                  </a:schemeClr>
                </a:solidFill>
                <a:latin typeface="Book Antiqua" pitchFamily="18" charset="0"/>
              </a:rPr>
              <a:t>Посовещались Жрецы и говорят: </a:t>
            </a:r>
            <a:r>
              <a:rPr lang="en-US" sz="1400" b="1" dirty="0" smtClean="0">
                <a:solidFill>
                  <a:schemeClr val="accent2">
                    <a:lumMod val="50000"/>
                  </a:schemeClr>
                </a:solidFill>
                <a:latin typeface="Book Antiqua" pitchFamily="18" charset="0"/>
              </a:rPr>
              <a:t>“</a:t>
            </a:r>
            <a:r>
              <a:rPr lang="ru-RU" sz="1400" b="1" dirty="0" smtClean="0">
                <a:solidFill>
                  <a:schemeClr val="accent2">
                    <a:lumMod val="50000"/>
                  </a:schemeClr>
                </a:solidFill>
                <a:latin typeface="Book Antiqua" pitchFamily="18" charset="0"/>
              </a:rPr>
              <a:t>Есть еще одно условие: Мы вас должны на время замуровать, а вы </a:t>
            </a:r>
            <a:r>
              <a:rPr lang="ru-RU" sz="1400" b="1" dirty="0" smtClean="0">
                <a:solidFill>
                  <a:schemeClr val="accent2">
                    <a:lumMod val="50000"/>
                  </a:schemeClr>
                </a:solidFill>
                <a:latin typeface="Book Antiqua" pitchFamily="18" charset="0"/>
              </a:rPr>
              <a:t>нам покажите камень </a:t>
            </a:r>
            <a:r>
              <a:rPr lang="ru-RU" sz="1400" b="1" dirty="0" smtClean="0">
                <a:solidFill>
                  <a:schemeClr val="accent2">
                    <a:lumMod val="50000"/>
                  </a:schemeClr>
                </a:solidFill>
                <a:latin typeface="Book Antiqua" pitchFamily="18" charset="0"/>
              </a:rPr>
              <a:t>через окошко </a:t>
            </a:r>
            <a:r>
              <a:rPr lang="en-US" sz="1400" b="1" dirty="0" smtClean="0">
                <a:solidFill>
                  <a:schemeClr val="accent2">
                    <a:lumMod val="50000"/>
                  </a:schemeClr>
                </a:solidFill>
                <a:latin typeface="Book Antiqua" pitchFamily="18" charset="0"/>
              </a:rPr>
              <a:t>”</a:t>
            </a:r>
            <a:r>
              <a:rPr lang="ru-RU" sz="1400" b="1" dirty="0" smtClean="0">
                <a:solidFill>
                  <a:schemeClr val="accent2">
                    <a:lumMod val="50000"/>
                  </a:schemeClr>
                </a:solidFill>
                <a:latin typeface="Book Antiqua" pitchFamily="18" charset="0"/>
              </a:rPr>
              <a:t> </a:t>
            </a:r>
            <a:r>
              <a:rPr lang="ru-RU" sz="1400" b="1" dirty="0" smtClean="0">
                <a:solidFill>
                  <a:schemeClr val="accent2">
                    <a:lumMod val="50000"/>
                  </a:schemeClr>
                </a:solidFill>
                <a:latin typeface="Book Antiqua" pitchFamily="18" charset="0"/>
              </a:rPr>
              <a:t>А жрецы продолжают: </a:t>
            </a:r>
            <a:r>
              <a:rPr lang="en-US" sz="1400" b="1" dirty="0" smtClean="0">
                <a:solidFill>
                  <a:schemeClr val="accent2">
                    <a:lumMod val="50000"/>
                  </a:schemeClr>
                </a:solidFill>
                <a:latin typeface="Book Antiqua" pitchFamily="18" charset="0"/>
              </a:rPr>
              <a:t>“</a:t>
            </a:r>
            <a:r>
              <a:rPr lang="ru-RU" sz="1400" b="1" dirty="0" smtClean="0">
                <a:solidFill>
                  <a:schemeClr val="accent2">
                    <a:lumMod val="50000"/>
                  </a:schemeClr>
                </a:solidFill>
                <a:latin typeface="Book Antiqua" pitchFamily="18" charset="0"/>
              </a:rPr>
              <a:t>Мы вам еще тростинки выдать должны. В задании сказано: «Выйдешь с тростинками Жрецом Ра»</a:t>
            </a:r>
            <a:r>
              <a:rPr lang="en-US" sz="1400" b="1" dirty="0" smtClean="0">
                <a:solidFill>
                  <a:schemeClr val="accent2">
                    <a:lumMod val="50000"/>
                  </a:schemeClr>
                </a:solidFill>
                <a:latin typeface="Book Antiqua" pitchFamily="18" charset="0"/>
              </a:rPr>
              <a:t>.’’</a:t>
            </a:r>
            <a:endParaRPr lang="ru-RU" sz="1400" b="1" dirty="0" smtClean="0">
              <a:solidFill>
                <a:schemeClr val="accent2">
                  <a:lumMod val="50000"/>
                </a:schemeClr>
              </a:solidFill>
              <a:latin typeface="Book Antiqua" pitchFamily="18" charset="0"/>
            </a:endParaRPr>
          </a:p>
          <a:p>
            <a:r>
              <a:rPr lang="ru-RU" sz="1400" b="1" dirty="0" smtClean="0">
                <a:solidFill>
                  <a:schemeClr val="accent2">
                    <a:lumMod val="50000"/>
                  </a:schemeClr>
                </a:solidFill>
                <a:latin typeface="Book Antiqua" pitchFamily="18" charset="0"/>
              </a:rPr>
              <a:t>Не заподозрил подвоха олигарх в ритуале, и неукоснительно выполнил. Согласился на временное замуровывание.</a:t>
            </a:r>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6"/>
          <a:srcRect/>
          <a:stretch>
            <a:fillRect/>
          </a:stretch>
        </p:blipFill>
        <p:spPr bwMode="auto">
          <a:xfrm>
            <a:off x="8548699" y="0"/>
            <a:ext cx="595301" cy="595301"/>
          </a:xfrm>
          <a:prstGeom prst="rect">
            <a:avLst/>
          </a:prstGeom>
          <a:noFill/>
        </p:spPr>
      </p:pic>
      <p:pic>
        <p:nvPicPr>
          <p:cNvPr id="1028" name="Picture 4" descr="C:\Documents and Settings\Администратор\Рабочий стол\Новая папка\Thermal - Moisture.Shingles.Halfround.jpg"/>
          <p:cNvPicPr preferRelativeResize="0">
            <a:picLocks noChangeArrowheads="1"/>
          </p:cNvPicPr>
          <p:nvPr/>
        </p:nvPicPr>
        <p:blipFill>
          <a:blip r:embed="rId17" cstate="print"/>
          <a:stretch>
            <a:fillRect/>
          </a:stretch>
        </p:blipFill>
        <p:spPr bwMode="auto">
          <a:xfrm>
            <a:off x="756000" y="4176000"/>
            <a:ext cx="3888000" cy="594000"/>
          </a:xfrm>
          <a:prstGeom prst="rect">
            <a:avLst/>
          </a:prstGeom>
          <a:noFill/>
        </p:spPr>
      </p:pic>
      <p:pic>
        <p:nvPicPr>
          <p:cNvPr id="1026" name="Picture 2" descr="C:\Documents and Settings\Администратор\Мои документы\Мои рисунки\HF\Олигагх2.png"/>
          <p:cNvPicPr>
            <a:picLocks noChangeAspect="1" noChangeArrowheads="1"/>
          </p:cNvPicPr>
          <p:nvPr/>
        </p:nvPicPr>
        <p:blipFill>
          <a:blip r:embed="rId18" cstate="print"/>
          <a:srcRect/>
          <a:stretch>
            <a:fillRect/>
          </a:stretch>
        </p:blipFill>
        <p:spPr bwMode="auto">
          <a:xfrm>
            <a:off x="3714744" y="3357562"/>
            <a:ext cx="842363" cy="1219112"/>
          </a:xfrm>
          <a:prstGeom prst="rect">
            <a:avLst/>
          </a:prstGeom>
          <a:noFill/>
        </p:spPr>
      </p:pic>
      <p:pic>
        <p:nvPicPr>
          <p:cNvPr id="1029" name="Picture 5" descr="C:\Documents and Settings\Администратор\Рабочий стол\Новая папка\ANGEL.png"/>
          <p:cNvPicPr>
            <a:picLocks noChangeAspect="1" noChangeArrowheads="1"/>
          </p:cNvPicPr>
          <p:nvPr/>
        </p:nvPicPr>
        <p:blipFill>
          <a:blip r:embed="rId19"/>
          <a:srcRect/>
          <a:stretch>
            <a:fillRect/>
          </a:stretch>
        </p:blipFill>
        <p:spPr bwMode="auto">
          <a:xfrm>
            <a:off x="2285984" y="3571876"/>
            <a:ext cx="1004886" cy="1004886"/>
          </a:xfrm>
          <a:prstGeom prst="rect">
            <a:avLst/>
          </a:prstGeom>
          <a:noFill/>
        </p:spPr>
      </p:pic>
      <p:pic>
        <p:nvPicPr>
          <p:cNvPr id="4" name="Picture 6" descr="C:\Documents and Settings\Администратор\Рабочий стол\Новая папка\DEVIL.png"/>
          <p:cNvPicPr>
            <a:picLocks noChangeAspect="1" noChangeArrowheads="1"/>
          </p:cNvPicPr>
          <p:nvPr/>
        </p:nvPicPr>
        <p:blipFill>
          <a:blip r:embed="rId20"/>
          <a:srcRect/>
          <a:stretch>
            <a:fillRect/>
          </a:stretch>
        </p:blipFill>
        <p:spPr bwMode="auto">
          <a:xfrm>
            <a:off x="1214414" y="3286124"/>
            <a:ext cx="1004886" cy="1004886"/>
          </a:xfrm>
          <a:prstGeom prst="rect">
            <a:avLst/>
          </a:prstGeom>
          <a:noFill/>
        </p:spPr>
      </p:pic>
      <p:pic>
        <p:nvPicPr>
          <p:cNvPr id="1032" name="Picture 8" descr="C:\Documents and Settings\Администратор\Рабочий стол\Новая папка\OWL.png"/>
          <p:cNvPicPr>
            <a:picLocks noChangeAspect="1" noChangeArrowheads="1"/>
          </p:cNvPicPr>
          <p:nvPr/>
        </p:nvPicPr>
        <p:blipFill>
          <a:blip r:embed="rId21"/>
          <a:srcRect/>
          <a:stretch>
            <a:fillRect/>
          </a:stretch>
        </p:blipFill>
        <p:spPr bwMode="auto">
          <a:xfrm>
            <a:off x="714348" y="3571876"/>
            <a:ext cx="1004886" cy="1004886"/>
          </a:xfrm>
          <a:prstGeom prst="rect">
            <a:avLst/>
          </a:prstGeom>
          <a:noFill/>
        </p:spPr>
      </p:pic>
      <p:pic>
        <p:nvPicPr>
          <p:cNvPr id="1031" name="Picture 7" descr="C:\Documents and Settings\Администратор\Рабочий стол\Новая папка\ORANGE KITTY.png"/>
          <p:cNvPicPr>
            <a:picLocks noChangeAspect="1" noChangeArrowheads="1"/>
          </p:cNvPicPr>
          <p:nvPr/>
        </p:nvPicPr>
        <p:blipFill>
          <a:blip r:embed="rId22"/>
          <a:srcRect/>
          <a:stretch>
            <a:fillRect/>
          </a:stretch>
        </p:blipFill>
        <p:spPr bwMode="auto">
          <a:xfrm>
            <a:off x="1285852" y="3786190"/>
            <a:ext cx="1004886" cy="1004886"/>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0" y="0"/>
            <a:ext cx="9144000"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4" descr="C:\Documents and Settings\Администратор\Рабочий стол\Новая папка\Thermal - Moisture.Shingles.Halfround.jpg"/>
          <p:cNvPicPr preferRelativeResize="0">
            <a:picLocks noChangeArrowheads="1"/>
          </p:cNvPicPr>
          <p:nvPr/>
        </p:nvPicPr>
        <p:blipFill>
          <a:blip r:embed="rId4" cstate="print"/>
          <a:stretch>
            <a:fillRect/>
          </a:stretch>
        </p:blipFill>
        <p:spPr bwMode="auto">
          <a:xfrm>
            <a:off x="0" y="5500703"/>
            <a:ext cx="9144000" cy="1357298"/>
          </a:xfrm>
          <a:prstGeom prst="rect">
            <a:avLst/>
          </a:prstGeom>
          <a:noFill/>
        </p:spPr>
      </p:pic>
      <p:pic>
        <p:nvPicPr>
          <p:cNvPr id="6" name="Picture 2" descr="C:\Documents and Settings\Администратор\Мои документы\Мои рисунки\HF\Олигагх2.png"/>
          <p:cNvPicPr>
            <a:picLocks noChangeAspect="1" noChangeArrowheads="1"/>
          </p:cNvPicPr>
          <p:nvPr/>
        </p:nvPicPr>
        <p:blipFill>
          <a:blip r:embed="rId5" cstate="print"/>
          <a:srcRect/>
          <a:stretch>
            <a:fillRect/>
          </a:stretch>
        </p:blipFill>
        <p:spPr bwMode="auto">
          <a:xfrm>
            <a:off x="6858016" y="3714752"/>
            <a:ext cx="1833570" cy="2653639"/>
          </a:xfrm>
          <a:prstGeom prst="rect">
            <a:avLst/>
          </a:prstGeom>
          <a:noFill/>
        </p:spPr>
      </p:pic>
      <p:pic>
        <p:nvPicPr>
          <p:cNvPr id="7" name="Picture 5" descr="C:\Documents and Settings\Администратор\Рабочий стол\Новая папка\ANGEL.png"/>
          <p:cNvPicPr>
            <a:picLocks noChangeAspect="1" noChangeArrowheads="1"/>
          </p:cNvPicPr>
          <p:nvPr/>
        </p:nvPicPr>
        <p:blipFill>
          <a:blip r:embed="rId6"/>
          <a:srcRect/>
          <a:stretch>
            <a:fillRect/>
          </a:stretch>
        </p:blipFill>
        <p:spPr bwMode="auto">
          <a:xfrm>
            <a:off x="3500430" y="4357694"/>
            <a:ext cx="2019350" cy="2019350"/>
          </a:xfrm>
          <a:prstGeom prst="rect">
            <a:avLst/>
          </a:prstGeom>
          <a:noFill/>
        </p:spPr>
      </p:pic>
      <p:pic>
        <p:nvPicPr>
          <p:cNvPr id="8" name="Picture 6" descr="C:\Documents and Settings\Администратор\Рабочий стол\Новая папка\DEVIL.png"/>
          <p:cNvPicPr>
            <a:picLocks noChangeAspect="1" noChangeArrowheads="1"/>
          </p:cNvPicPr>
          <p:nvPr/>
        </p:nvPicPr>
        <p:blipFill>
          <a:blip r:embed="rId7"/>
          <a:srcRect/>
          <a:stretch>
            <a:fillRect/>
          </a:stretch>
        </p:blipFill>
        <p:spPr bwMode="auto">
          <a:xfrm>
            <a:off x="642910" y="3500438"/>
            <a:ext cx="2305102" cy="2305102"/>
          </a:xfrm>
          <a:prstGeom prst="rect">
            <a:avLst/>
          </a:prstGeom>
          <a:noFill/>
        </p:spPr>
      </p:pic>
      <p:pic>
        <p:nvPicPr>
          <p:cNvPr id="9" name="Picture 8" descr="C:\Documents and Settings\Администратор\Рабочий стол\Новая папка\OWL.png"/>
          <p:cNvPicPr>
            <a:picLocks noChangeAspect="1" noChangeArrowheads="1"/>
          </p:cNvPicPr>
          <p:nvPr/>
        </p:nvPicPr>
        <p:blipFill>
          <a:blip r:embed="rId8"/>
          <a:srcRect/>
          <a:stretch>
            <a:fillRect/>
          </a:stretch>
        </p:blipFill>
        <p:spPr bwMode="auto">
          <a:xfrm>
            <a:off x="-142908" y="4357694"/>
            <a:ext cx="2305102" cy="2305102"/>
          </a:xfrm>
          <a:prstGeom prst="rect">
            <a:avLst/>
          </a:prstGeom>
          <a:noFill/>
        </p:spPr>
      </p:pic>
      <p:pic>
        <p:nvPicPr>
          <p:cNvPr id="10" name="Picture 7" descr="C:\Documents and Settings\Администратор\Рабочий стол\Новая папка\ORANGE KITTY.png"/>
          <p:cNvPicPr>
            <a:picLocks noChangeAspect="1" noChangeArrowheads="1"/>
          </p:cNvPicPr>
          <p:nvPr/>
        </p:nvPicPr>
        <p:blipFill>
          <a:blip r:embed="rId9"/>
          <a:srcRect/>
          <a:stretch>
            <a:fillRect/>
          </a:stretch>
        </p:blipFill>
        <p:spPr bwMode="auto">
          <a:xfrm>
            <a:off x="1214414" y="4552898"/>
            <a:ext cx="2305102" cy="2305102"/>
          </a:xfrm>
          <a:prstGeom prst="rect">
            <a:avLst/>
          </a:prstGeom>
          <a:noFill/>
        </p:spPr>
      </p:pic>
      <p:sp>
        <p:nvSpPr>
          <p:cNvPr id="3" name="Прямоугольник 2">
            <a:hlinkClick r:id="rId10"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80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sp>
        <p:nvSpPr>
          <p:cNvPr id="32" name="Прямоугольник 31">
            <a:hlinkClick r:id="rId16" action="ppaction://hlinksldjump"/>
          </p:cNvPr>
          <p:cNvSpPr/>
          <p:nvPr/>
        </p:nvSpPr>
        <p:spPr>
          <a:xfrm>
            <a:off x="714348" y="928670"/>
            <a:ext cx="4000528" cy="3857652"/>
          </a:xfrm>
          <a:prstGeom prst="rect">
            <a:avLst/>
          </a:prstGeom>
          <a:solidFill>
            <a:schemeClr val="accent1">
              <a:alpha val="0"/>
            </a:schemeClr>
          </a:solidFill>
          <a:ln w="1174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C:\Documents and Settings\Администратор\Рабочий стол\Новая папка\Олигагх2.png"/>
          <p:cNvPicPr>
            <a:picLocks noChangeAspect="1" noChangeArrowheads="1"/>
          </p:cNvPicPr>
          <p:nvPr/>
        </p:nvPicPr>
        <p:blipFill>
          <a:blip r:embed="rId17"/>
          <a:srcRect/>
          <a:stretch>
            <a:fillRect/>
          </a:stretch>
        </p:blipFill>
        <p:spPr bwMode="auto">
          <a:xfrm>
            <a:off x="3071802" y="2643182"/>
            <a:ext cx="1444625" cy="2090738"/>
          </a:xfrm>
          <a:prstGeom prst="rect">
            <a:avLst/>
          </a:prstGeom>
          <a:noFill/>
          <a:effectLst>
            <a:outerShdw blurRad="101600" dist="127000" dir="5400000" algn="t" rotWithShape="0">
              <a:prstClr val="black">
                <a:alpha val="25000"/>
              </a:prstClr>
            </a:outerShdw>
          </a:effectLst>
        </p:spPr>
      </p:pic>
      <p:sp>
        <p:nvSpPr>
          <p:cNvPr id="31" name="Скругленная прямоугольная выноска 30"/>
          <p:cNvSpPr/>
          <p:nvPr/>
        </p:nvSpPr>
        <p:spPr>
          <a:xfrm>
            <a:off x="5000628" y="214290"/>
            <a:ext cx="3929090" cy="6215106"/>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b="1" dirty="0" smtClean="0">
                <a:solidFill>
                  <a:schemeClr val="accent2">
                    <a:lumMod val="50000"/>
                  </a:schemeClr>
                </a:solidFill>
                <a:latin typeface="Book Antiqua" pitchFamily="18" charset="0"/>
              </a:rPr>
              <a:t>Жрецы открыли перед олигархом стену, провели к колодцу и опять посовещались. После этого, заполнив часть колодца водой, смерили тростинкой ее уровень от дна до поверхности, отложили эту меру 2 и 3 раза на двух других тростинках, их Ходже и оставили, а сами со своей ушли и дверь замуровали.</a:t>
            </a:r>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8"/>
          <a:srcRect/>
          <a:stretch>
            <a:fillRect/>
          </a:stretch>
        </p:blipFill>
        <p:spPr bwMode="auto">
          <a:xfrm>
            <a:off x="8548699" y="0"/>
            <a:ext cx="595301" cy="595301"/>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hlinkClick r:id="rId2" action="ppaction://hlinksldjump"/>
          </p:cNvPr>
          <p:cNvSpPr/>
          <p:nvPr/>
        </p:nvSpPr>
        <p:spPr>
          <a:xfrm>
            <a:off x="0" y="0"/>
            <a:ext cx="9144000"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C:\Documents and Settings\Администратор\Рабочий стол\Новая папка\Олигагх2.png"/>
          <p:cNvPicPr>
            <a:picLocks noChangeAspect="1" noChangeArrowheads="1"/>
          </p:cNvPicPr>
          <p:nvPr/>
        </p:nvPicPr>
        <p:blipFill>
          <a:blip r:embed="rId4"/>
          <a:srcRect/>
          <a:stretch>
            <a:fillRect/>
          </a:stretch>
        </p:blipFill>
        <p:spPr bwMode="auto">
          <a:xfrm>
            <a:off x="4357686" y="2500306"/>
            <a:ext cx="2643206" cy="3825388"/>
          </a:xfrm>
          <a:prstGeom prst="rect">
            <a:avLst/>
          </a:prstGeom>
          <a:noFill/>
          <a:effectLst>
            <a:outerShdw blurRad="101600" dist="127000" dir="5400000" algn="t" rotWithShape="0">
              <a:prstClr val="black">
                <a:alpha val="25000"/>
              </a:prstClr>
            </a:outerShdw>
          </a:effectLst>
        </p:spPr>
      </p:pic>
      <p:sp>
        <p:nvSpPr>
          <p:cNvPr id="6" name="Прямоугольник 5">
            <a:hlinkClick r:id="rId5"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67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pic>
        <p:nvPicPr>
          <p:cNvPr id="2050" name="Picture 2" descr="C:\Documents and Settings\Администратор\Рабочий стол\Новая папка\Олигагх2.png"/>
          <p:cNvPicPr>
            <a:picLocks noChangeAspect="1" noChangeArrowheads="1"/>
          </p:cNvPicPr>
          <p:nvPr/>
        </p:nvPicPr>
        <p:blipFill>
          <a:blip r:embed="rId16" cstate="print"/>
          <a:srcRect/>
          <a:stretch>
            <a:fillRect/>
          </a:stretch>
        </p:blipFill>
        <p:spPr bwMode="auto">
          <a:xfrm>
            <a:off x="3000364" y="2357430"/>
            <a:ext cx="654848" cy="947730"/>
          </a:xfrm>
          <a:prstGeom prst="rect">
            <a:avLst/>
          </a:prstGeom>
          <a:noFill/>
          <a:effectLst/>
        </p:spPr>
      </p:pic>
      <p:sp>
        <p:nvSpPr>
          <p:cNvPr id="31" name="Скругленная прямоугольная выноска 30"/>
          <p:cNvSpPr/>
          <p:nvPr/>
        </p:nvSpPr>
        <p:spPr>
          <a:xfrm>
            <a:off x="5000628" y="142852"/>
            <a:ext cx="3929090" cy="6500858"/>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sz="1500" b="1" dirty="0" smtClean="0">
                <a:solidFill>
                  <a:schemeClr val="accent2">
                    <a:lumMod val="50000"/>
                  </a:schemeClr>
                </a:solidFill>
                <a:latin typeface="Book Antiqua" pitchFamily="18" charset="0"/>
              </a:rPr>
              <a:t>     В появившемся избытке времени при ограниченном со всех сторон пространстве олигарху что-то сразу не понравилось. Его схемка предусматривала колодец поглубже и тростинки подлиннее. Оставленные жрецами тростинки не помещались в объеме колодца и не опирались на внутреннюю поверхность образуемого колодцем цилиндра, как нарисовали ему математики … Тем не менее, он верил в математиков, «подал камень светом-воздухом комнаты» и стал ждать. Ждать пришлось долго. Из всего случившегося одно было лучше ожидаемого: не надо было </a:t>
            </a:r>
            <a:r>
              <a:rPr lang="ru-RU" sz="1500" b="1" dirty="0" smtClean="0">
                <a:solidFill>
                  <a:schemeClr val="accent2">
                    <a:lumMod val="50000"/>
                  </a:schemeClr>
                </a:solidFill>
                <a:latin typeface="Book Antiqua" pitchFamily="18" charset="0"/>
              </a:rPr>
              <a:t>спускаться </a:t>
            </a:r>
            <a:r>
              <a:rPr lang="ru-RU" sz="1500" b="1" dirty="0" smtClean="0">
                <a:solidFill>
                  <a:schemeClr val="accent2">
                    <a:lumMod val="50000"/>
                  </a:schemeClr>
                </a:solidFill>
                <a:latin typeface="Book Antiqua" pitchFamily="18" charset="0"/>
              </a:rPr>
              <a:t>на 3 метра в колодец, чтобы напиться. До воды было «рукой подать» и она была в избытке.</a:t>
            </a:r>
          </a:p>
          <a:p>
            <a:r>
              <a:rPr lang="ru-RU" sz="1500" b="1" dirty="0" smtClean="0">
                <a:solidFill>
                  <a:schemeClr val="accent2">
                    <a:lumMod val="50000"/>
                  </a:schemeClr>
                </a:solidFill>
                <a:latin typeface="Book Antiqua" pitchFamily="18" charset="0"/>
              </a:rPr>
              <a:t>Дети тоже ждали, но скоро поняли: потеряли отца за собственные деньги! Хлебушек через окошко подбрасывали, но ничем больше помочь не могли…</a:t>
            </a:r>
          </a:p>
          <a:p>
            <a:endParaRPr lang="ru-RU" sz="1500" b="1" dirty="0" smtClean="0">
              <a:solidFill>
                <a:schemeClr val="accent2">
                  <a:lumMod val="50000"/>
                </a:schemeClr>
              </a:solidFill>
              <a:latin typeface="Book Antiqua" pitchFamily="18" charset="0"/>
            </a:endParaRPr>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7"/>
          <a:srcRect/>
          <a:stretch>
            <a:fillRect/>
          </a:stretch>
        </p:blipFill>
        <p:spPr bwMode="auto">
          <a:xfrm>
            <a:off x="8548699" y="0"/>
            <a:ext cx="595301" cy="595301"/>
          </a:xfrm>
          <a:prstGeom prst="rect">
            <a:avLst/>
          </a:prstGeom>
          <a:noFill/>
        </p:spPr>
      </p:pic>
      <p:sp>
        <p:nvSpPr>
          <p:cNvPr id="32" name="Прямоугольник 31">
            <a:hlinkClick r:id="rId18" action="ppaction://hlinksldjump"/>
          </p:cNvPr>
          <p:cNvSpPr/>
          <p:nvPr/>
        </p:nvSpPr>
        <p:spPr>
          <a:xfrm>
            <a:off x="714348" y="928670"/>
            <a:ext cx="4000528" cy="3857652"/>
          </a:xfrm>
          <a:prstGeom prst="rect">
            <a:avLst/>
          </a:prstGeom>
          <a:solidFill>
            <a:schemeClr val="accent1">
              <a:alpha val="0"/>
            </a:schemeClr>
          </a:solidFill>
          <a:ln w="1174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hlinkClick r:id="rId2" action="ppaction://hlinksldjump"/>
          </p:cNvPr>
          <p:cNvSpPr/>
          <p:nvPr/>
        </p:nvSpPr>
        <p:spPr>
          <a:xfrm>
            <a:off x="0" y="0"/>
            <a:ext cx="9144000"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hlinkClick r:id="rId4"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2" descr="C:\Documents and Settings\Администратор\Рабочий стол\Новая папка\Олигагх2.png"/>
          <p:cNvPicPr>
            <a:picLocks noChangeAspect="1" noChangeArrowheads="1"/>
          </p:cNvPicPr>
          <p:nvPr/>
        </p:nvPicPr>
        <p:blipFill>
          <a:blip r:embed="rId5" cstate="print"/>
          <a:srcRect/>
          <a:stretch>
            <a:fillRect/>
          </a:stretch>
        </p:blipFill>
        <p:spPr bwMode="auto">
          <a:xfrm>
            <a:off x="5500694" y="2500306"/>
            <a:ext cx="1214446" cy="1757609"/>
          </a:xfrm>
          <a:prstGeom prst="rect">
            <a:avLst/>
          </a:prstGeom>
          <a:noFill/>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D:\999  KORZINA\2  Pictures\cards\water_fire_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Прямоугольник 5"/>
          <p:cNvSpPr/>
          <p:nvPr/>
        </p:nvSpPr>
        <p:spPr>
          <a:xfrm>
            <a:off x="142844" y="285728"/>
            <a:ext cx="4521109"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ru-RU" sz="3600" b="1" cap="none" spc="150" dirty="0" smtClean="0">
                <a:ln w="11430"/>
                <a:solidFill>
                  <a:srgbClr val="F8F8F8"/>
                </a:solidFill>
                <a:effectLst>
                  <a:outerShdw blurRad="75057" dist="38100" dir="5400000" sy="-20000" rotWithShape="0">
                    <a:prstClr val="black">
                      <a:alpha val="25000"/>
                    </a:prstClr>
                  </a:outerShdw>
                </a:effectLst>
              </a:rPr>
              <a:t>Пока горит спичка…</a:t>
            </a:r>
            <a:endParaRPr lang="ru-RU" sz="3600" b="1" cap="none" spc="150" dirty="0">
              <a:ln w="11430"/>
              <a:solidFill>
                <a:srgbClr val="F8F8F8"/>
              </a:solidFill>
              <a:effectLst>
                <a:outerShdw blurRad="75057" dist="38100" dir="5400000" sy="-20000" rotWithShape="0">
                  <a:prstClr val="black">
                    <a:alpha val="25000"/>
                  </a:prstClr>
                </a:outerShdw>
              </a:effectLst>
            </a:endParaRPr>
          </a:p>
        </p:txBody>
      </p:sp>
      <p:sp>
        <p:nvSpPr>
          <p:cNvPr id="7" name="Прямоугольник 6"/>
          <p:cNvSpPr/>
          <p:nvPr/>
        </p:nvSpPr>
        <p:spPr>
          <a:xfrm>
            <a:off x="5500694" y="6072206"/>
            <a:ext cx="351615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ru-RU" sz="3600" b="1" spc="150" dirty="0" smtClean="0">
                <a:ln w="11430"/>
                <a:solidFill>
                  <a:srgbClr val="F8F8F8"/>
                </a:solidFill>
                <a:effectLst>
                  <a:outerShdw blurRad="25400" algn="tl" rotWithShape="0">
                    <a:srgbClr val="000000">
                      <a:alpha val="43000"/>
                    </a:srgbClr>
                  </a:outerShdw>
                  <a:reflection blurRad="6350" stA="55000" endA="300" endPos="45500" dir="5400000" sy="-100000" algn="bl" rotWithShape="0"/>
                </a:effectLst>
              </a:rPr>
              <a:t>…и</a:t>
            </a:r>
            <a:r>
              <a:rPr lang="ru-RU" sz="3600" b="1" cap="none" spc="150" dirty="0" smtClean="0">
                <a:ln w="11430"/>
                <a:solidFill>
                  <a:srgbClr val="F8F8F8"/>
                </a:solidFill>
                <a:effectLst>
                  <a:outerShdw blurRad="25400" algn="tl" rotWithShape="0">
                    <a:srgbClr val="000000">
                      <a:alpha val="43000"/>
                    </a:srgbClr>
                  </a:outerShdw>
                  <a:reflection blurRad="6350" stA="55000" endA="300" endPos="45500" dir="5400000" sy="-100000" algn="bl" rotWithShape="0"/>
                </a:effectLst>
              </a:rPr>
              <a:t>дёт загрузка</a:t>
            </a:r>
            <a:endParaRPr lang="ru-RU" sz="3600" b="1" cap="none" spc="150" dirty="0">
              <a:ln w="11430"/>
              <a:solidFill>
                <a:srgbClr val="F8F8F8"/>
              </a:solidFill>
              <a:effectLst>
                <a:outerShdw blurRad="25400" algn="tl" rotWithShape="0">
                  <a:srgbClr val="000000">
                    <a:alpha val="43000"/>
                  </a:srgbClr>
                </a:outerShdw>
                <a:reflection blurRad="6350" stA="55000" endA="300" endPos="45500" dir="5400000" sy="-100000" algn="bl" rotWithShape="0"/>
              </a:effectLst>
            </a:endParaRPr>
          </a:p>
        </p:txBody>
      </p:sp>
      <p:pic>
        <p:nvPicPr>
          <p:cNvPr id="2054" name="Picture 6" descr="C:\Documents and Settings\Администратор\Рабочий стол\Новая папка\Stop.png">
            <a:hlinkClick r:id="rId3" action="ppaction://hlinksldjump"/>
          </p:cNvPr>
          <p:cNvPicPr>
            <a:picLocks noChangeAspect="1" noChangeArrowheads="1"/>
          </p:cNvPicPr>
          <p:nvPr/>
        </p:nvPicPr>
        <p:blipFill>
          <a:blip r:embed="rId4" cstate="print"/>
          <a:srcRect/>
          <a:stretch>
            <a:fillRect/>
          </a:stretch>
        </p:blipFill>
        <p:spPr bwMode="auto">
          <a:xfrm>
            <a:off x="8784000" y="72000"/>
            <a:ext cx="292121" cy="292121"/>
          </a:xfrm>
          <a:prstGeom prst="rect">
            <a:avLst/>
          </a:prstGeom>
          <a:noFill/>
        </p:spPr>
      </p:pic>
      <p:sp>
        <p:nvSpPr>
          <p:cNvPr id="18" name="Скругленный прямоугольник 17"/>
          <p:cNvSpPr/>
          <p:nvPr/>
        </p:nvSpPr>
        <p:spPr>
          <a:xfrm>
            <a:off x="285720" y="6215082"/>
            <a:ext cx="3571900" cy="342896"/>
          </a:xfrm>
          <a:prstGeom prst="roundRect">
            <a:avLst>
              <a:gd name="adj" fmla="val 50000"/>
            </a:avLst>
          </a:prstGeom>
          <a:effectLst>
            <a:innerShdw blurRad="114300">
              <a:prstClr val="black"/>
            </a:innerShdw>
            <a:reflection blurRad="6350" stA="52000" endA="300" endPos="35000" dir="5400000" sy="-100000" algn="bl" rotWithShape="0"/>
          </a:effectLst>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19" name="Прямоугольник с двумя скругленными соседними углами 18"/>
          <p:cNvSpPr/>
          <p:nvPr/>
        </p:nvSpPr>
        <p:spPr>
          <a:xfrm rot="16200000">
            <a:off x="578619" y="5922183"/>
            <a:ext cx="342896" cy="928694"/>
          </a:xfrm>
          <a:prstGeom prst="round2SameRect">
            <a:avLst>
              <a:gd name="adj1" fmla="val 50000"/>
              <a:gd name="adj2" fmla="val 0"/>
            </a:avLst>
          </a:prstGeom>
          <a:solidFill>
            <a:schemeClr val="accent6">
              <a:lumMod val="75000"/>
            </a:schemeClr>
          </a:solidFill>
          <a:ln>
            <a:solidFill>
              <a:schemeClr val="accent6">
                <a:shade val="95000"/>
                <a:satMod val="105000"/>
              </a:schemeClr>
            </a:solidFill>
          </a:ln>
          <a:effectLst>
            <a:reflection blurRad="6350" stA="52000" endA="300" endPos="35000" dir="5400000" sy="-100000" algn="bl" rotWithShape="0"/>
            <a:softEdge rad="3175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29" name="Прямоугольник с двумя скругленными соседними углами 28"/>
          <p:cNvSpPr/>
          <p:nvPr/>
        </p:nvSpPr>
        <p:spPr>
          <a:xfrm rot="16200000">
            <a:off x="2686040" y="6243654"/>
            <a:ext cx="342896" cy="285752"/>
          </a:xfrm>
          <a:prstGeom prst="round2SameRect">
            <a:avLst>
              <a:gd name="adj1" fmla="val 0"/>
              <a:gd name="adj2" fmla="val 0"/>
            </a:avLst>
          </a:prstGeom>
          <a:solidFill>
            <a:schemeClr val="accent6">
              <a:lumMod val="75000"/>
            </a:schemeClr>
          </a:solidFill>
          <a:effectLst>
            <a:reflection blurRad="6350" stA="52000" endA="300" endPos="35000" dir="5400000" sy="-100000" algn="bl" rotWithShape="0"/>
            <a:softEdge rad="3175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20" name="Прямоугольник с двумя скругленными соседними углами 19"/>
          <p:cNvSpPr/>
          <p:nvPr/>
        </p:nvSpPr>
        <p:spPr>
          <a:xfrm rot="5400000">
            <a:off x="3221825" y="5922183"/>
            <a:ext cx="342896" cy="928694"/>
          </a:xfrm>
          <a:prstGeom prst="round2SameRect">
            <a:avLst>
              <a:gd name="adj1" fmla="val 50000"/>
              <a:gd name="adj2" fmla="val 0"/>
            </a:avLst>
          </a:prstGeom>
          <a:solidFill>
            <a:schemeClr val="accent6">
              <a:lumMod val="75000"/>
            </a:schemeClr>
          </a:solidFill>
          <a:effectLst>
            <a:reflection blurRad="6350" stA="52000" endA="300" endPos="35000" dir="5400000" sy="-100000" algn="bl" rotWithShape="0"/>
            <a:softEdge rad="3175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28" name="Прямоугольник с двумя скругленными соседними углами 27"/>
          <p:cNvSpPr/>
          <p:nvPr/>
        </p:nvSpPr>
        <p:spPr>
          <a:xfrm rot="16200000">
            <a:off x="2007379" y="5922183"/>
            <a:ext cx="342896" cy="928694"/>
          </a:xfrm>
          <a:prstGeom prst="round2SameRect">
            <a:avLst>
              <a:gd name="adj1" fmla="val 0"/>
              <a:gd name="adj2" fmla="val 0"/>
            </a:avLst>
          </a:prstGeom>
          <a:solidFill>
            <a:schemeClr val="accent6">
              <a:lumMod val="75000"/>
            </a:schemeClr>
          </a:solidFill>
          <a:effectLst>
            <a:reflection blurRad="6350" stA="52000" endA="300" endPos="35000" dir="5400000" sy="-100000" algn="bl" rotWithShape="0"/>
            <a:softEdge rad="3175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30" name="Прямоугольник с двумя скругленными соседними углами 29"/>
          <p:cNvSpPr/>
          <p:nvPr/>
        </p:nvSpPr>
        <p:spPr>
          <a:xfrm rot="16200000">
            <a:off x="1188000" y="6172216"/>
            <a:ext cx="342896" cy="428628"/>
          </a:xfrm>
          <a:prstGeom prst="round2SameRect">
            <a:avLst>
              <a:gd name="adj1" fmla="val 0"/>
              <a:gd name="adj2" fmla="val 0"/>
            </a:avLst>
          </a:prstGeom>
          <a:solidFill>
            <a:schemeClr val="accent6">
              <a:lumMod val="75000"/>
            </a:schemeClr>
          </a:solidFill>
          <a:effectLst>
            <a:reflection blurRad="6350" stA="52000" endA="300" endPos="35000" dir="5400000" sy="-100000" algn="bl" rotWithShape="0"/>
            <a:softEdge rad="3175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32" name="Прямоугольник с двумя скругленными соседними углами 31"/>
          <p:cNvSpPr/>
          <p:nvPr/>
        </p:nvSpPr>
        <p:spPr>
          <a:xfrm rot="16200000">
            <a:off x="2507445" y="6279373"/>
            <a:ext cx="342896" cy="214314"/>
          </a:xfrm>
          <a:prstGeom prst="round2SameRect">
            <a:avLst>
              <a:gd name="adj1" fmla="val 0"/>
              <a:gd name="adj2" fmla="val 0"/>
            </a:avLst>
          </a:prstGeom>
          <a:solidFill>
            <a:schemeClr val="accent6">
              <a:lumMod val="75000"/>
            </a:schemeClr>
          </a:solidFill>
          <a:effectLst>
            <a:reflection blurRad="6350" stA="52000" endA="300" endPos="35000" dir="5400000" sy="-100000" algn="bl" rotWithShape="0"/>
            <a:softEdge rad="3175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33" name="Прямоугольник с двумя скругленными соседними углами 32"/>
          <p:cNvSpPr/>
          <p:nvPr/>
        </p:nvSpPr>
        <p:spPr>
          <a:xfrm rot="16200000">
            <a:off x="1471594" y="6243654"/>
            <a:ext cx="342896" cy="285752"/>
          </a:xfrm>
          <a:prstGeom prst="round2SameRect">
            <a:avLst>
              <a:gd name="adj1" fmla="val 0"/>
              <a:gd name="adj2" fmla="val 0"/>
            </a:avLst>
          </a:prstGeom>
          <a:solidFill>
            <a:schemeClr val="accent6">
              <a:lumMod val="75000"/>
            </a:schemeClr>
          </a:solidFill>
          <a:effectLst>
            <a:reflection blurRad="6350" stA="52000" endA="300" endPos="35000" dir="5400000" sy="-100000" algn="bl" rotWithShape="0"/>
            <a:softEdge rad="3175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14" name="Овал 13">
            <a:hlinkClick r:id="rId5" action="ppaction://hlinksldjump"/>
          </p:cNvPr>
          <p:cNvSpPr/>
          <p:nvPr/>
        </p:nvSpPr>
        <p:spPr>
          <a:xfrm>
            <a:off x="3500430" y="928670"/>
            <a:ext cx="2428892" cy="4572032"/>
          </a:xfrm>
          <a:prstGeom prst="ellipse">
            <a:avLst/>
          </a:prstGeom>
          <a:solidFill>
            <a:schemeClr val="tx1">
              <a:alpha val="0"/>
            </a:schemeClr>
          </a:solidFill>
          <a:ln w="101600">
            <a:solidFill>
              <a:schemeClr val="tx1">
                <a:alpha val="4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advTm="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50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grpId="0" nodeType="afterEffect">
                                  <p:stCondLst>
                                    <p:cond delay="25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7000"/>
                            </p:stCondLst>
                            <p:childTnLst>
                              <p:par>
                                <p:cTn id="23" presetID="1" presetClass="entr" presetSubtype="0" fill="hold" grpId="0" nodeType="afterEffect">
                                  <p:stCondLst>
                                    <p:cond delay="50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20" grpId="0" animBg="1"/>
      <p:bldP spid="28" grpId="0" animBg="1"/>
      <p:bldP spid="30" grpId="0" animBg="1"/>
      <p:bldP spid="32" grpId="0" animBg="1"/>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80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pic>
        <p:nvPicPr>
          <p:cNvPr id="28" name="Picture 2" descr="C:\Documents and Settings\Администратор\Рабочий стол\Новая папка\neotux.png"/>
          <p:cNvPicPr>
            <a:picLocks noChangeAspect="1" noChangeArrowheads="1"/>
          </p:cNvPicPr>
          <p:nvPr/>
        </p:nvPicPr>
        <p:blipFill>
          <a:blip r:embed="rId16"/>
          <a:srcRect/>
          <a:stretch>
            <a:fillRect/>
          </a:stretch>
        </p:blipFill>
        <p:spPr bwMode="auto">
          <a:xfrm>
            <a:off x="2556000" y="3528000"/>
            <a:ext cx="1143008" cy="1143008"/>
          </a:xfrm>
          <a:prstGeom prst="rect">
            <a:avLst/>
          </a:prstGeom>
          <a:noFill/>
          <a:effectLst>
            <a:outerShdw blurRad="50800" dist="38100" dir="5400000" algn="t" rotWithShape="0">
              <a:prstClr val="black">
                <a:alpha val="40000"/>
              </a:prstClr>
            </a:outerShdw>
          </a:effectLst>
        </p:spPr>
      </p:pic>
      <p:pic>
        <p:nvPicPr>
          <p:cNvPr id="31" name="Picture 3" descr="C:\Documents and Settings\Администратор\Рабочий стол\Новая папка\CRISTAL CRYSTAL.png"/>
          <p:cNvPicPr>
            <a:picLocks noChangeAspect="1" noChangeArrowheads="1"/>
          </p:cNvPicPr>
          <p:nvPr/>
        </p:nvPicPr>
        <p:blipFill>
          <a:blip r:embed="rId17"/>
          <a:srcRect/>
          <a:stretch>
            <a:fillRect/>
          </a:stretch>
        </p:blipFill>
        <p:spPr bwMode="auto">
          <a:xfrm>
            <a:off x="3204000" y="3564000"/>
            <a:ext cx="1143008" cy="1143008"/>
          </a:xfrm>
          <a:prstGeom prst="rect">
            <a:avLst/>
          </a:prstGeom>
          <a:noFill/>
          <a:effectLst>
            <a:outerShdw blurRad="50800" dist="38100" dir="5400000" algn="t" rotWithShape="0">
              <a:prstClr val="black">
                <a:alpha val="40000"/>
              </a:prstClr>
            </a:outerShdw>
          </a:effectLst>
        </p:spPr>
      </p:pic>
      <p:sp>
        <p:nvSpPr>
          <p:cNvPr id="33" name="Скругленная прямоугольная выноска 32"/>
          <p:cNvSpPr/>
          <p:nvPr/>
        </p:nvSpPr>
        <p:spPr>
          <a:xfrm>
            <a:off x="5000628" y="142852"/>
            <a:ext cx="3929090" cy="6500858"/>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sz="1500" b="1" dirty="0" smtClean="0">
                <a:solidFill>
                  <a:schemeClr val="accent2">
                    <a:lumMod val="50000"/>
                  </a:schemeClr>
                </a:solidFill>
                <a:latin typeface="Book Antiqua" pitchFamily="18" charset="0"/>
              </a:rPr>
              <a:t>     Хотели дети математикам отомстить, но так их и не нашли. Однако детки честолюбием в отца пошли! Решили дело его продолжить не только на пастбищах, но и по повышению статуса фамилии. И пошли искать жрецов, ответ правильный у них выуживать – выкупать. А те как стадо баранов, все твердят: «Ответа не знаю!». И  выяснили, что жрецы не врут и действительно не могут знать ответа, пока не окажутся около колодца Лотоса. У сыновей появился Интерес! Молодую кровь будоражило любопытство: Как же сами жрецы стали жрецами. Выяснилось: каждого  ждет своя мера! И никто заранее ее не знает! Стали требовать от жрецов мастер – классы.</a:t>
            </a:r>
          </a:p>
          <a:p>
            <a:endParaRPr lang="ru-RU" sz="1600" b="1" dirty="0" smtClean="0">
              <a:solidFill>
                <a:schemeClr val="accent2">
                  <a:lumMod val="50000"/>
                </a:schemeClr>
              </a:solidFill>
              <a:latin typeface="Book Antiqua" pitchFamily="18" charset="0"/>
            </a:endParaRPr>
          </a:p>
        </p:txBody>
      </p:sp>
      <p:pic>
        <p:nvPicPr>
          <p:cNvPr id="1026" name="Picture 2" descr="C:\Documents and Settings\Администратор\Рабочий стол\вапвапывапрыав\AQUA ICONS SYSTEM APPLICATIONS.png"/>
          <p:cNvPicPr>
            <a:picLocks noChangeAspect="1" noChangeArrowheads="1"/>
          </p:cNvPicPr>
          <p:nvPr/>
        </p:nvPicPr>
        <p:blipFill>
          <a:blip r:embed="rId18"/>
          <a:srcRect/>
          <a:stretch>
            <a:fillRect/>
          </a:stretch>
        </p:blipFill>
        <p:spPr bwMode="auto">
          <a:xfrm>
            <a:off x="3786182" y="3786190"/>
            <a:ext cx="628648" cy="628648"/>
          </a:xfrm>
          <a:prstGeom prst="rect">
            <a:avLst/>
          </a:prstGeom>
          <a:noFill/>
        </p:spPr>
      </p:pic>
      <p:pic>
        <p:nvPicPr>
          <p:cNvPr id="2" name="Picture 3" descr="C:\Documents and Settings\Администратор\Рабочий стол\вапвапывапрыав\ChapeauSZ.png"/>
          <p:cNvPicPr>
            <a:picLocks noChangeAspect="1" noChangeArrowheads="1"/>
          </p:cNvPicPr>
          <p:nvPr/>
        </p:nvPicPr>
        <p:blipFill>
          <a:blip r:embed="rId19" cstate="print"/>
          <a:srcRect/>
          <a:stretch>
            <a:fillRect/>
          </a:stretch>
        </p:blipFill>
        <p:spPr bwMode="auto">
          <a:xfrm>
            <a:off x="1643042" y="4071942"/>
            <a:ext cx="757230" cy="757230"/>
          </a:xfrm>
          <a:prstGeom prst="rect">
            <a:avLst/>
          </a:prstGeom>
          <a:noFill/>
        </p:spPr>
      </p:pic>
      <p:pic>
        <p:nvPicPr>
          <p:cNvPr id="1028" name="Picture 4" descr="C:\Documents and Settings\Администратор\Рабочий стол\вапвапывапрыав\EXCLAMATION.png"/>
          <p:cNvPicPr>
            <a:picLocks noChangeAspect="1" noChangeArrowheads="1"/>
          </p:cNvPicPr>
          <p:nvPr/>
        </p:nvPicPr>
        <p:blipFill>
          <a:blip r:embed="rId20"/>
          <a:srcRect/>
          <a:stretch>
            <a:fillRect/>
          </a:stretch>
        </p:blipFill>
        <p:spPr bwMode="auto">
          <a:xfrm>
            <a:off x="3214678" y="3071810"/>
            <a:ext cx="628648" cy="628648"/>
          </a:xfrm>
          <a:prstGeom prst="rect">
            <a:avLst/>
          </a:prstGeom>
          <a:noFill/>
        </p:spPr>
      </p:pic>
      <p:pic>
        <p:nvPicPr>
          <p:cNvPr id="1029" name="Picture 5" descr="C:\Documents and Settings\Администратор\Рабочий стол\вапвапывапрыав\lightbulb - full.png"/>
          <p:cNvPicPr>
            <a:picLocks noChangeAspect="1" noChangeArrowheads="1"/>
          </p:cNvPicPr>
          <p:nvPr/>
        </p:nvPicPr>
        <p:blipFill>
          <a:blip r:embed="rId21"/>
          <a:srcRect/>
          <a:stretch>
            <a:fillRect/>
          </a:stretch>
        </p:blipFill>
        <p:spPr bwMode="auto">
          <a:xfrm>
            <a:off x="2500298" y="3143248"/>
            <a:ext cx="557210" cy="557210"/>
          </a:xfrm>
          <a:prstGeom prst="rect">
            <a:avLst/>
          </a:prstGeom>
          <a:noFill/>
        </p:spPr>
      </p:pic>
      <p:sp>
        <p:nvSpPr>
          <p:cNvPr id="32" name="Прямоугольник 31">
            <a:hlinkClick r:id="rId22"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23"/>
          <a:srcRect/>
          <a:stretch>
            <a:fillRect/>
          </a:stretch>
        </p:blipFill>
        <p:spPr bwMode="auto">
          <a:xfrm>
            <a:off x="8548699" y="0"/>
            <a:ext cx="595301" cy="595301"/>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hlinkClick r:id="rId2" action="ppaction://hlinksldjump"/>
          </p:cNvPr>
          <p:cNvSpPr/>
          <p:nvPr/>
        </p:nvSpPr>
        <p:spPr>
          <a:xfrm>
            <a:off x="0" y="0"/>
            <a:ext cx="9144000" cy="685800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C:\Documents and Settings\Администратор\Рабочий стол\Новая папка\neotux.png"/>
          <p:cNvPicPr>
            <a:picLocks noChangeAspect="1" noChangeArrowheads="1"/>
          </p:cNvPicPr>
          <p:nvPr/>
        </p:nvPicPr>
        <p:blipFill>
          <a:blip r:embed="rId4"/>
          <a:srcRect/>
          <a:stretch>
            <a:fillRect/>
          </a:stretch>
        </p:blipFill>
        <p:spPr bwMode="auto">
          <a:xfrm>
            <a:off x="5214942" y="4714884"/>
            <a:ext cx="1785950" cy="1785950"/>
          </a:xfrm>
          <a:prstGeom prst="rect">
            <a:avLst/>
          </a:prstGeom>
          <a:noFill/>
          <a:effectLst>
            <a:outerShdw blurRad="50800" dist="38100" dir="5400000" algn="t" rotWithShape="0">
              <a:prstClr val="black">
                <a:alpha val="40000"/>
              </a:prstClr>
            </a:outerShdw>
          </a:effectLst>
        </p:spPr>
      </p:pic>
      <p:pic>
        <p:nvPicPr>
          <p:cNvPr id="9" name="Picture 3" descr="C:\Documents and Settings\Администратор\Рабочий стол\Новая папка\CRISTAL CRYSTAL.png"/>
          <p:cNvPicPr>
            <a:picLocks noChangeAspect="1" noChangeArrowheads="1"/>
          </p:cNvPicPr>
          <p:nvPr/>
        </p:nvPicPr>
        <p:blipFill>
          <a:blip r:embed="rId5"/>
          <a:srcRect/>
          <a:stretch>
            <a:fillRect/>
          </a:stretch>
        </p:blipFill>
        <p:spPr bwMode="auto">
          <a:xfrm>
            <a:off x="6357950" y="4786322"/>
            <a:ext cx="1785950" cy="1785950"/>
          </a:xfrm>
          <a:prstGeom prst="rect">
            <a:avLst/>
          </a:prstGeom>
          <a:noFill/>
          <a:effectLst>
            <a:outerShdw blurRad="50800" dist="38100" dir="5400000" algn="t" rotWithShape="0">
              <a:prstClr val="black">
                <a:alpha val="40000"/>
              </a:prstClr>
            </a:outerShdw>
          </a:effectLst>
        </p:spPr>
      </p:pic>
      <p:pic>
        <p:nvPicPr>
          <p:cNvPr id="10" name="Picture 2" descr="C:\Documents and Settings\Администратор\Рабочий стол\вапвапывапрыав\AQUA ICONS SYSTEM APPLICATIONS.png"/>
          <p:cNvPicPr>
            <a:picLocks noChangeAspect="1" noChangeArrowheads="1"/>
          </p:cNvPicPr>
          <p:nvPr/>
        </p:nvPicPr>
        <p:blipFill>
          <a:blip r:embed="rId6"/>
          <a:srcRect/>
          <a:stretch>
            <a:fillRect/>
          </a:stretch>
        </p:blipFill>
        <p:spPr bwMode="auto">
          <a:xfrm>
            <a:off x="7572396" y="5214950"/>
            <a:ext cx="932254" cy="932254"/>
          </a:xfrm>
          <a:prstGeom prst="rect">
            <a:avLst/>
          </a:prstGeom>
          <a:noFill/>
        </p:spPr>
      </p:pic>
      <p:pic>
        <p:nvPicPr>
          <p:cNvPr id="11" name="Picture 3" descr="C:\Documents and Settings\Администратор\Рабочий стол\вапвапывапрыав\ChapeauSZ.png"/>
          <p:cNvPicPr>
            <a:picLocks noChangeAspect="1" noChangeArrowheads="1"/>
          </p:cNvPicPr>
          <p:nvPr/>
        </p:nvPicPr>
        <p:blipFill>
          <a:blip r:embed="rId7" cstate="print"/>
          <a:srcRect/>
          <a:stretch>
            <a:fillRect/>
          </a:stretch>
        </p:blipFill>
        <p:spPr bwMode="auto">
          <a:xfrm>
            <a:off x="3071802" y="5643578"/>
            <a:ext cx="1324257" cy="1324257"/>
          </a:xfrm>
          <a:prstGeom prst="rect">
            <a:avLst/>
          </a:prstGeom>
          <a:noFill/>
        </p:spPr>
      </p:pic>
      <p:pic>
        <p:nvPicPr>
          <p:cNvPr id="12" name="Picture 4" descr="C:\Documents and Settings\Администратор\Рабочий стол\вапвапывапрыав\EXCLAMATION.png"/>
          <p:cNvPicPr>
            <a:picLocks noChangeAspect="1" noChangeArrowheads="1"/>
          </p:cNvPicPr>
          <p:nvPr/>
        </p:nvPicPr>
        <p:blipFill>
          <a:blip r:embed="rId8"/>
          <a:srcRect/>
          <a:stretch>
            <a:fillRect/>
          </a:stretch>
        </p:blipFill>
        <p:spPr bwMode="auto">
          <a:xfrm>
            <a:off x="6143636" y="3500438"/>
            <a:ext cx="1285884" cy="1285884"/>
          </a:xfrm>
          <a:prstGeom prst="rect">
            <a:avLst/>
          </a:prstGeom>
          <a:noFill/>
        </p:spPr>
      </p:pic>
      <p:pic>
        <p:nvPicPr>
          <p:cNvPr id="13" name="Picture 5" descr="C:\Documents and Settings\Администратор\Рабочий стол\вапвапывапрыав\lightbulb - full.png"/>
          <p:cNvPicPr>
            <a:picLocks noChangeAspect="1" noChangeArrowheads="1"/>
          </p:cNvPicPr>
          <p:nvPr/>
        </p:nvPicPr>
        <p:blipFill>
          <a:blip r:embed="rId9"/>
          <a:srcRect/>
          <a:stretch>
            <a:fillRect/>
          </a:stretch>
        </p:blipFill>
        <p:spPr bwMode="auto">
          <a:xfrm>
            <a:off x="6143636" y="3786190"/>
            <a:ext cx="1079594" cy="1079594"/>
          </a:xfrm>
          <a:prstGeom prst="rect">
            <a:avLst/>
          </a:prstGeom>
          <a:noFill/>
        </p:spPr>
      </p:pic>
      <p:sp>
        <p:nvSpPr>
          <p:cNvPr id="15" name="Прямоугольник 14">
            <a:hlinkClick r:id="rId10"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16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Построили копию храма с колодцем,  купили Зелёного жреца, и велели ему  писать подробный конспект и алгоритм решения задачи, требовали изобразить в картинках</a:t>
            </a: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7" y="5715016"/>
            <a:ext cx="1214446" cy="759886"/>
          </a:xfrm>
          <a:prstGeom prst="rect">
            <a:avLst/>
          </a:prstGeom>
          <a:noFill/>
        </p:spPr>
      </p:pic>
      <p:pic>
        <p:nvPicPr>
          <p:cNvPr id="2050" name="Picture 2" descr="C:\Documents and Settings\Администратор\Рабочий стол\вапвапывапрыав\DRAGON.png"/>
          <p:cNvPicPr>
            <a:picLocks noChangeAspect="1" noChangeArrowheads="1"/>
          </p:cNvPicPr>
          <p:nvPr/>
        </p:nvPicPr>
        <p:blipFill>
          <a:blip r:embed="rId20"/>
          <a:srcRect/>
          <a:stretch>
            <a:fillRect/>
          </a:stretch>
        </p:blipFill>
        <p:spPr bwMode="auto">
          <a:xfrm>
            <a:off x="1142976" y="2643182"/>
            <a:ext cx="642942" cy="642942"/>
          </a:xfrm>
          <a:prstGeom prst="rect">
            <a:avLst/>
          </a:prstGeom>
          <a:noFill/>
          <a:effectLst>
            <a:outerShdw blurRad="50800" dist="38100" dir="5400000" algn="t" rotWithShape="0">
              <a:prstClr val="black">
                <a:alpha val="40000"/>
              </a:prstClr>
            </a:outerShdw>
          </a:effectLst>
        </p:spPr>
      </p:pic>
      <p:pic>
        <p:nvPicPr>
          <p:cNvPr id="2053" name="Picture 5" descr="C:\Documents and Settings\Администратор\Рабочий стол\вапвапывапрыав\INDUSTRIAL SYSTEM GENERIC FOLDER.png"/>
          <p:cNvPicPr>
            <a:picLocks noChangeAspect="1" noChangeArrowheads="1"/>
          </p:cNvPicPr>
          <p:nvPr/>
        </p:nvPicPr>
        <p:blipFill>
          <a:blip r:embed="rId21"/>
          <a:srcRect/>
          <a:stretch>
            <a:fillRect/>
          </a:stretch>
        </p:blipFill>
        <p:spPr bwMode="auto">
          <a:xfrm>
            <a:off x="500034" y="4214818"/>
            <a:ext cx="4357718" cy="571504"/>
          </a:xfrm>
          <a:prstGeom prst="rect">
            <a:avLst/>
          </a:prstGeom>
          <a:noFill/>
        </p:spPr>
      </p:pic>
      <p:pic>
        <p:nvPicPr>
          <p:cNvPr id="33" name="Picture 2" descr="C:\Documents and Settings\Администратор\Рабочий стол\Новая папка\neotux.png"/>
          <p:cNvPicPr>
            <a:picLocks noChangeAspect="1" noChangeArrowheads="1"/>
          </p:cNvPicPr>
          <p:nvPr/>
        </p:nvPicPr>
        <p:blipFill>
          <a:blip r:embed="rId22"/>
          <a:srcRect/>
          <a:stretch>
            <a:fillRect/>
          </a:stretch>
        </p:blipFill>
        <p:spPr bwMode="auto">
          <a:xfrm>
            <a:off x="2638116" y="3464438"/>
            <a:ext cx="1143008" cy="1143008"/>
          </a:xfrm>
          <a:prstGeom prst="rect">
            <a:avLst/>
          </a:prstGeom>
          <a:noFill/>
          <a:effectLst>
            <a:outerShdw blurRad="50800" dist="38100" dir="5400000" algn="t" rotWithShape="0">
              <a:prstClr val="black">
                <a:alpha val="40000"/>
              </a:prstClr>
            </a:outerShdw>
          </a:effectLst>
        </p:spPr>
      </p:pic>
      <p:pic>
        <p:nvPicPr>
          <p:cNvPr id="34" name="Picture 3" descr="C:\Documents and Settings\Администратор\Рабочий стол\Новая папка\CRISTAL CRYSTAL.png"/>
          <p:cNvPicPr>
            <a:picLocks noChangeAspect="1" noChangeArrowheads="1"/>
          </p:cNvPicPr>
          <p:nvPr/>
        </p:nvPicPr>
        <p:blipFill>
          <a:blip r:embed="rId23"/>
          <a:srcRect/>
          <a:stretch>
            <a:fillRect/>
          </a:stretch>
        </p:blipFill>
        <p:spPr bwMode="auto">
          <a:xfrm>
            <a:off x="3286116" y="3500438"/>
            <a:ext cx="1143008" cy="1143008"/>
          </a:xfrm>
          <a:prstGeom prst="rect">
            <a:avLst/>
          </a:prstGeom>
          <a:noFill/>
          <a:effectLst>
            <a:outerShdw blurRad="50800" dist="38100" dir="5400000" algn="t" rotWithShape="0">
              <a:prstClr val="black">
                <a:alpha val="40000"/>
              </a:prstClr>
            </a:outerShdw>
          </a:effectLst>
        </p:spPr>
      </p:pic>
      <p:pic>
        <p:nvPicPr>
          <p:cNvPr id="35" name="Picture 2" descr="C:\Documents and Settings\Администратор\Рабочий стол\вапвапывапрыав\AQUA ICONS SYSTEM APPLICATIONS.png"/>
          <p:cNvPicPr>
            <a:picLocks noChangeAspect="1" noChangeArrowheads="1"/>
          </p:cNvPicPr>
          <p:nvPr/>
        </p:nvPicPr>
        <p:blipFill>
          <a:blip r:embed="rId24"/>
          <a:srcRect/>
          <a:stretch>
            <a:fillRect/>
          </a:stretch>
        </p:blipFill>
        <p:spPr bwMode="auto">
          <a:xfrm>
            <a:off x="3868298" y="3722628"/>
            <a:ext cx="628648" cy="628648"/>
          </a:xfrm>
          <a:prstGeom prst="rect">
            <a:avLst/>
          </a:prstGeom>
          <a:noFill/>
        </p:spPr>
      </p:pic>
      <p:sp>
        <p:nvSpPr>
          <p:cNvPr id="36" name="Прямоугольник 35">
            <a:hlinkClick r:id="rId25"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hlinkClick r:id="rId2" action="ppaction://hlinksldjump"/>
          </p:cNvPr>
          <p:cNvSpPr/>
          <p:nvPr/>
        </p:nvSpPr>
        <p:spPr>
          <a:xfrm>
            <a:off x="0" y="130"/>
            <a:ext cx="9144000" cy="6857870"/>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2" descr="C:\Documents and Settings\Администратор\Рабочий стол\вапвапывапрыав\DRAGON.png"/>
          <p:cNvPicPr>
            <a:picLocks noChangeAspect="1" noChangeArrowheads="1"/>
          </p:cNvPicPr>
          <p:nvPr/>
        </p:nvPicPr>
        <p:blipFill>
          <a:blip r:embed="rId4"/>
          <a:srcRect/>
          <a:stretch>
            <a:fillRect/>
          </a:stretch>
        </p:blipFill>
        <p:spPr bwMode="auto">
          <a:xfrm>
            <a:off x="1643042" y="3500438"/>
            <a:ext cx="642942" cy="642942"/>
          </a:xfrm>
          <a:prstGeom prst="rect">
            <a:avLst/>
          </a:prstGeom>
          <a:noFill/>
          <a:effectLst>
            <a:outerShdw blurRad="76200" dir="13500000" sy="23000" kx="1200000" algn="br" rotWithShape="0">
              <a:prstClr val="black">
                <a:alpha val="20000"/>
              </a:prstClr>
            </a:outerShdw>
          </a:effectLst>
        </p:spPr>
      </p:pic>
      <p:pic>
        <p:nvPicPr>
          <p:cNvPr id="9" name="Picture 5" descr="C:\Documents and Settings\Администратор\Рабочий стол\вапвапывапрыав\INDUSTRIAL SYSTEM GENERIC FOLDER.png"/>
          <p:cNvPicPr>
            <a:picLocks noChangeAspect="1" noChangeArrowheads="1"/>
          </p:cNvPicPr>
          <p:nvPr/>
        </p:nvPicPr>
        <p:blipFill>
          <a:blip r:embed="rId5"/>
          <a:srcRect/>
          <a:stretch>
            <a:fillRect/>
          </a:stretch>
        </p:blipFill>
        <p:spPr bwMode="auto">
          <a:xfrm>
            <a:off x="-1428792" y="5357826"/>
            <a:ext cx="12215898" cy="2143140"/>
          </a:xfrm>
          <a:prstGeom prst="rect">
            <a:avLst/>
          </a:prstGeom>
          <a:noFill/>
        </p:spPr>
      </p:pic>
      <p:pic>
        <p:nvPicPr>
          <p:cNvPr id="10" name="Picture 2" descr="C:\Documents and Settings\Администратор\Рабочий стол\Новая папка\neotux.png"/>
          <p:cNvPicPr>
            <a:picLocks noChangeAspect="1" noChangeArrowheads="1"/>
          </p:cNvPicPr>
          <p:nvPr/>
        </p:nvPicPr>
        <p:blipFill>
          <a:blip r:embed="rId6"/>
          <a:srcRect/>
          <a:stretch>
            <a:fillRect/>
          </a:stretch>
        </p:blipFill>
        <p:spPr bwMode="auto">
          <a:xfrm>
            <a:off x="5857884" y="4964636"/>
            <a:ext cx="1321884" cy="1321884"/>
          </a:xfrm>
          <a:prstGeom prst="rect">
            <a:avLst/>
          </a:prstGeom>
          <a:noFill/>
          <a:effectLst>
            <a:outerShdw blurRad="76200" dir="13500000" sy="23000" kx="1200000" algn="br" rotWithShape="0">
              <a:prstClr val="black">
                <a:alpha val="20000"/>
              </a:prstClr>
            </a:outerShdw>
          </a:effectLst>
        </p:spPr>
      </p:pic>
      <p:pic>
        <p:nvPicPr>
          <p:cNvPr id="11" name="Picture 3" descr="C:\Documents and Settings\Администратор\Рабочий стол\Новая папка\CRISTAL CRYSTAL.png"/>
          <p:cNvPicPr>
            <a:picLocks noChangeAspect="1" noChangeArrowheads="1"/>
          </p:cNvPicPr>
          <p:nvPr/>
        </p:nvPicPr>
        <p:blipFill>
          <a:blip r:embed="rId7"/>
          <a:srcRect/>
          <a:stretch>
            <a:fillRect/>
          </a:stretch>
        </p:blipFill>
        <p:spPr bwMode="auto">
          <a:xfrm>
            <a:off x="6715140" y="5000636"/>
            <a:ext cx="1321884" cy="1321884"/>
          </a:xfrm>
          <a:prstGeom prst="rect">
            <a:avLst/>
          </a:prstGeom>
          <a:noFill/>
          <a:effectLst>
            <a:outerShdw blurRad="76200" dir="13500000" sy="23000" kx="1200000" algn="br" rotWithShape="0">
              <a:prstClr val="black">
                <a:alpha val="20000"/>
              </a:prstClr>
            </a:outerShdw>
          </a:effectLst>
        </p:spPr>
      </p:pic>
      <p:pic>
        <p:nvPicPr>
          <p:cNvPr id="12" name="Picture 2" descr="C:\Documents and Settings\Администратор\Рабочий стол\вапвапывапрыав\AQUA ICONS SYSTEM APPLICATIONS.png"/>
          <p:cNvPicPr>
            <a:picLocks noChangeAspect="1" noChangeArrowheads="1"/>
          </p:cNvPicPr>
          <p:nvPr/>
        </p:nvPicPr>
        <p:blipFill>
          <a:blip r:embed="rId8"/>
          <a:srcRect/>
          <a:stretch>
            <a:fillRect/>
          </a:stretch>
        </p:blipFill>
        <p:spPr bwMode="auto">
          <a:xfrm>
            <a:off x="7572396" y="5214950"/>
            <a:ext cx="727029" cy="727029"/>
          </a:xfrm>
          <a:prstGeom prst="rect">
            <a:avLst/>
          </a:prstGeom>
          <a:noFill/>
        </p:spPr>
      </p:pic>
      <p:sp>
        <p:nvSpPr>
          <p:cNvPr id="13" name="Прямоугольник 12">
            <a:hlinkClick r:id="rId9"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Вот что у них получилось</a:t>
            </a:r>
            <a:r>
              <a:rPr lang="en-US"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3"/>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4"/>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5"/>
          <a:srcRect/>
          <a:stretch>
            <a:fillRect/>
          </a:stretch>
        </p:blipFill>
        <p:spPr bwMode="auto">
          <a:xfrm>
            <a:off x="6929454"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6" action="ppaction://hlinksldjump"/>
          </p:cNvPr>
          <p:cNvPicPr>
            <a:picLocks noChangeAspect="1" noChangeArrowheads="1"/>
          </p:cNvPicPr>
          <p:nvPr/>
        </p:nvPicPr>
        <p:blipFill>
          <a:blip r:embed="rId17"/>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8" action="ppaction://hlinksldjump"/>
          </p:cNvPr>
          <p:cNvPicPr>
            <a:picLocks noChangeAspect="1" noChangeArrowheads="1"/>
          </p:cNvPicPr>
          <p:nvPr/>
        </p:nvPicPr>
        <p:blipFill>
          <a:blip r:embed="rId17"/>
          <a:srcRect/>
          <a:stretch>
            <a:fillRect/>
          </a:stretch>
        </p:blipFill>
        <p:spPr bwMode="auto">
          <a:xfrm rot="10800000">
            <a:off x="1428728" y="5715016"/>
            <a:ext cx="1214446" cy="759886"/>
          </a:xfrm>
          <a:prstGeom prst="rect">
            <a:avLst/>
          </a:prstGeom>
          <a:noFill/>
        </p:spPr>
      </p:pic>
      <p:pic>
        <p:nvPicPr>
          <p:cNvPr id="46" name="Picture 3" descr="C:\Documents and Settings\Администратор\Мои документы\Мои рисунки\HF\Этап 1.png"/>
          <p:cNvPicPr>
            <a:picLocks noChangeAspect="1" noChangeArrowheads="1"/>
          </p:cNvPicPr>
          <p:nvPr/>
        </p:nvPicPr>
        <p:blipFill>
          <a:blip r:embed="rId19" cstate="print"/>
          <a:srcRect/>
          <a:stretch>
            <a:fillRect/>
          </a:stretch>
        </p:blipFill>
        <p:spPr bwMode="auto">
          <a:xfrm>
            <a:off x="500034" y="1285860"/>
            <a:ext cx="4143404" cy="3062056"/>
          </a:xfrm>
          <a:prstGeom prst="rect">
            <a:avLst/>
          </a:prstGeom>
          <a:noFill/>
        </p:spPr>
      </p:pic>
      <p:sp>
        <p:nvSpPr>
          <p:cNvPr id="32" name="Прямоугольник 31">
            <a:hlinkClick r:id="rId20"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Прямоугольник 19">
            <a:hlinkClick r:id="rId2" action="ppaction://hlinksldjump"/>
          </p:cNvPr>
          <p:cNvSpPr/>
          <p:nvPr/>
        </p:nvSpPr>
        <p:spPr>
          <a:xfrm>
            <a:off x="0" y="0"/>
            <a:ext cx="9144000" cy="6858000"/>
          </a:xfrm>
          <a:prstGeom prst="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571472" y="571480"/>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tIns="360000" rtlCol="0" anchor="t">
            <a:noAutofit/>
          </a:bodyPr>
          <a:lstStyle/>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1. </a:t>
            </a:r>
            <a:r>
              <a:rPr lang="ru-RU" sz="1600" i="1" dirty="0" smtClean="0">
                <a:solidFill>
                  <a:schemeClr val="tx1"/>
                </a:solidFill>
                <a:effectLst>
                  <a:outerShdw blurRad="38100" dist="38100" dir="2700000" algn="tl">
                    <a:srgbClr val="000000">
                      <a:alpha val="43137"/>
                    </a:srgbClr>
                  </a:outerShdw>
                </a:effectLst>
                <a:latin typeface="Book Antiqua" pitchFamily="18" charset="0"/>
              </a:rPr>
              <a:t>Размечаем оставленные жрецами тростинки по 1 мере, например, откладывая короткую тростинку на длинной с двух сторон (получаем 2 метки через 1 меру каждая на длинной тростинке) и затем отмечаем размер в 1 меру на короткой тростинке. Для определенности обозначим метки на короткой тростинке 0к, 1к и 2к, а на длинной соответственно 0д, 1д, 2д и 3д (См. рисунок) Особо отметим, что метки надо ставить как можно тоньше, так как именно толщина этих меток будет определять точность конечного результата.</a:t>
            </a:r>
          </a:p>
          <a:p>
            <a:pPr algn="ctr"/>
            <a:endParaRPr lang="ru-RU" sz="1600" dirty="0">
              <a:solidFill>
                <a:schemeClr val="tx1"/>
              </a:solidFill>
              <a:effectLst>
                <a:outerShdw blurRad="38100" dist="38100" dir="2700000" algn="tl">
                  <a:srgbClr val="000000">
                    <a:alpha val="43137"/>
                  </a:srgbClr>
                </a:outerShdw>
              </a:effectLst>
              <a:latin typeface="Book Antiqua" pitchFamily="18" charset="0"/>
            </a:endParaRPr>
          </a:p>
        </p:txBody>
      </p:sp>
      <p:grpSp>
        <p:nvGrpSpPr>
          <p:cNvPr id="6" name="Group 4"/>
          <p:cNvGrpSpPr>
            <a:grpSpLocks noChangeAspect="1"/>
          </p:cNvGrpSpPr>
          <p:nvPr/>
        </p:nvGrpSpPr>
        <p:grpSpPr bwMode="auto">
          <a:xfrm>
            <a:off x="1071538" y="3714752"/>
            <a:ext cx="6696075" cy="1123950"/>
            <a:chOff x="2505" y="11605"/>
            <a:chExt cx="9400" cy="1770"/>
          </a:xfrm>
        </p:grpSpPr>
        <p:sp>
          <p:nvSpPr>
            <p:cNvPr id="7" name="AutoShape 5"/>
            <p:cNvSpPr>
              <a:spLocks noChangeAspect="1" noChangeArrowheads="1"/>
            </p:cNvSpPr>
            <p:nvPr/>
          </p:nvSpPr>
          <p:spPr bwMode="auto">
            <a:xfrm>
              <a:off x="2505" y="11605"/>
              <a:ext cx="9400" cy="1770"/>
            </a:xfrm>
            <a:prstGeom prst="rect">
              <a:avLst/>
            </a:prstGeom>
            <a:noFill/>
            <a:ln w="9525">
              <a:noFill/>
              <a:miter lim="800000"/>
              <a:headEnd/>
              <a:tailEnd/>
            </a:ln>
          </p:spPr>
          <p:txBody>
            <a:bodyPr/>
            <a:lstStyle/>
            <a:p>
              <a:endParaRPr lang="ru-RU"/>
            </a:p>
          </p:txBody>
        </p:sp>
        <p:sp>
          <p:nvSpPr>
            <p:cNvPr id="8" name="Rectangle 6"/>
            <p:cNvSpPr>
              <a:spLocks noChangeArrowheads="1"/>
            </p:cNvSpPr>
            <p:nvPr/>
          </p:nvSpPr>
          <p:spPr bwMode="auto">
            <a:xfrm>
              <a:off x="2805" y="12150"/>
              <a:ext cx="2100" cy="135"/>
            </a:xfrm>
            <a:prstGeom prst="rect">
              <a:avLst/>
            </a:prstGeom>
            <a:solidFill>
              <a:schemeClr val="bg2">
                <a:lumMod val="90000"/>
              </a:schemeClr>
            </a:solidFill>
            <a:ln w="3175" cap="flat">
              <a:solidFill>
                <a:srgbClr val="000000"/>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9" name="Rectangle 7"/>
            <p:cNvSpPr>
              <a:spLocks noChangeArrowheads="1"/>
            </p:cNvSpPr>
            <p:nvPr/>
          </p:nvSpPr>
          <p:spPr bwMode="auto">
            <a:xfrm>
              <a:off x="4905" y="12150"/>
              <a:ext cx="2100" cy="135"/>
            </a:xfrm>
            <a:prstGeom prst="rect">
              <a:avLst/>
            </a:prstGeom>
            <a:solidFill>
              <a:schemeClr val="bg2">
                <a:lumMod val="90000"/>
              </a:schemeClr>
            </a:solidFill>
            <a:ln w="3175" cap="flat">
              <a:solidFill>
                <a:srgbClr val="000000"/>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10" name="Rectangle 8"/>
            <p:cNvSpPr>
              <a:spLocks noChangeArrowheads="1"/>
            </p:cNvSpPr>
            <p:nvPr/>
          </p:nvSpPr>
          <p:spPr bwMode="auto">
            <a:xfrm>
              <a:off x="2805" y="12693"/>
              <a:ext cx="2100" cy="136"/>
            </a:xfrm>
            <a:prstGeom prst="rect">
              <a:avLst/>
            </a:prstGeom>
            <a:solidFill>
              <a:schemeClr val="bg2">
                <a:lumMod val="90000"/>
              </a:schemeClr>
            </a:solidFill>
            <a:ln w="3175" cap="flat">
              <a:solidFill>
                <a:srgbClr val="000000"/>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11" name="Rectangle 9"/>
            <p:cNvSpPr>
              <a:spLocks noChangeArrowheads="1"/>
            </p:cNvSpPr>
            <p:nvPr/>
          </p:nvSpPr>
          <p:spPr bwMode="auto">
            <a:xfrm>
              <a:off x="4905" y="12693"/>
              <a:ext cx="2100" cy="136"/>
            </a:xfrm>
            <a:prstGeom prst="rect">
              <a:avLst/>
            </a:prstGeom>
            <a:solidFill>
              <a:schemeClr val="bg2">
                <a:lumMod val="90000"/>
              </a:schemeClr>
            </a:solidFill>
            <a:ln w="3175" cap="flat">
              <a:solidFill>
                <a:srgbClr val="000000"/>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12" name="Rectangle 10"/>
            <p:cNvSpPr>
              <a:spLocks noChangeArrowheads="1"/>
            </p:cNvSpPr>
            <p:nvPr/>
          </p:nvSpPr>
          <p:spPr bwMode="auto">
            <a:xfrm>
              <a:off x="7005" y="12693"/>
              <a:ext cx="2100" cy="136"/>
            </a:xfrm>
            <a:prstGeom prst="rect">
              <a:avLst/>
            </a:prstGeom>
            <a:solidFill>
              <a:schemeClr val="bg2">
                <a:lumMod val="90000"/>
              </a:schemeClr>
            </a:solidFill>
            <a:ln w="3175" cap="flat">
              <a:solidFill>
                <a:srgbClr val="000000"/>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13" name="Text Box 11"/>
            <p:cNvSpPr txBox="1">
              <a:spLocks noChangeArrowheads="1"/>
            </p:cNvSpPr>
            <p:nvPr/>
          </p:nvSpPr>
          <p:spPr bwMode="auto">
            <a:xfrm>
              <a:off x="2705" y="11665"/>
              <a:ext cx="602" cy="410"/>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bevelB/>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dirty="0">
                  <a:ln w="50800"/>
                  <a:effectLst>
                    <a:outerShdw blurRad="63500" sx="102000" sy="102000" algn="ctr" rotWithShape="0">
                      <a:prstClr val="black">
                        <a:alpha val="40000"/>
                      </a:prstClr>
                    </a:outerShdw>
                  </a:effectLst>
                  <a:latin typeface="Book Antiqua" pitchFamily="18" charset="0"/>
                  <a:ea typeface="SimSun"/>
                  <a:cs typeface="SimSun"/>
                </a:rPr>
                <a:t>0к</a:t>
              </a:r>
              <a:endParaRPr lang="ru-RU" sz="2000" b="1" dirty="0">
                <a:ln w="50800"/>
                <a:effectLst>
                  <a:outerShdw blurRad="63500" sx="102000" sy="102000" algn="ctr" rotWithShape="0">
                    <a:prstClr val="black">
                      <a:alpha val="40000"/>
                    </a:prstClr>
                  </a:outerShdw>
                </a:effectLst>
                <a:latin typeface="Book Antiqua" pitchFamily="18" charset="0"/>
              </a:endParaRPr>
            </a:p>
          </p:txBody>
        </p:sp>
        <p:sp>
          <p:nvSpPr>
            <p:cNvPr id="14" name="Text Box 12"/>
            <p:cNvSpPr txBox="1">
              <a:spLocks noChangeArrowheads="1"/>
            </p:cNvSpPr>
            <p:nvPr/>
          </p:nvSpPr>
          <p:spPr bwMode="auto">
            <a:xfrm>
              <a:off x="4505" y="11680"/>
              <a:ext cx="602" cy="410"/>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bevelB/>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dirty="0">
                  <a:ln w="50800"/>
                  <a:effectLst>
                    <a:outerShdw blurRad="63500" sx="102000" sy="102000" algn="ctr" rotWithShape="0">
                      <a:prstClr val="black">
                        <a:alpha val="40000"/>
                      </a:prstClr>
                    </a:outerShdw>
                  </a:effectLst>
                  <a:latin typeface="Book Antiqua" pitchFamily="18" charset="0"/>
                  <a:ea typeface="SimSun"/>
                  <a:cs typeface="SimSun"/>
                </a:rPr>
                <a:t>1к</a:t>
              </a:r>
              <a:endParaRPr lang="ru-RU" sz="2000" b="1" dirty="0">
                <a:ln w="50800"/>
                <a:effectLst>
                  <a:outerShdw blurRad="63500" sx="102000" sy="102000" algn="ctr" rotWithShape="0">
                    <a:prstClr val="black">
                      <a:alpha val="40000"/>
                    </a:prstClr>
                  </a:outerShdw>
                </a:effectLst>
                <a:latin typeface="Book Antiqua" pitchFamily="18" charset="0"/>
              </a:endParaRPr>
            </a:p>
          </p:txBody>
        </p:sp>
        <p:sp>
          <p:nvSpPr>
            <p:cNvPr id="15" name="Text Box 13"/>
            <p:cNvSpPr txBox="1">
              <a:spLocks noChangeArrowheads="1"/>
            </p:cNvSpPr>
            <p:nvPr/>
          </p:nvSpPr>
          <p:spPr bwMode="auto">
            <a:xfrm>
              <a:off x="6604" y="11695"/>
              <a:ext cx="604" cy="410"/>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bevelB/>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dirty="0">
                  <a:ln w="50800"/>
                  <a:effectLst>
                    <a:outerShdw blurRad="63500" sx="102000" sy="102000" algn="ctr" rotWithShape="0">
                      <a:prstClr val="black">
                        <a:alpha val="40000"/>
                      </a:prstClr>
                    </a:outerShdw>
                  </a:effectLst>
                  <a:latin typeface="Book Antiqua" pitchFamily="18" charset="0"/>
                  <a:ea typeface="SimSun"/>
                  <a:cs typeface="SimSun"/>
                </a:rPr>
                <a:t>2к</a:t>
              </a:r>
              <a:endParaRPr lang="ru-RU" sz="1400" b="1" dirty="0">
                <a:ln w="50800"/>
                <a:effectLst>
                  <a:outerShdw blurRad="63500" sx="102000" sy="102000" algn="ctr" rotWithShape="0">
                    <a:prstClr val="black">
                      <a:alpha val="40000"/>
                    </a:prstClr>
                  </a:outerShdw>
                </a:effectLst>
                <a:latin typeface="Book Antiqua" pitchFamily="18" charset="0"/>
              </a:endParaRPr>
            </a:p>
          </p:txBody>
        </p:sp>
        <p:sp>
          <p:nvSpPr>
            <p:cNvPr id="16" name="Text Box 14"/>
            <p:cNvSpPr txBox="1">
              <a:spLocks noChangeArrowheads="1"/>
            </p:cNvSpPr>
            <p:nvPr/>
          </p:nvSpPr>
          <p:spPr bwMode="auto">
            <a:xfrm>
              <a:off x="2705" y="12965"/>
              <a:ext cx="602" cy="409"/>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bevelB/>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dirty="0">
                  <a:ln w="50800"/>
                  <a:effectLst>
                    <a:outerShdw blurRad="63500" sx="102000" sy="102000" algn="ctr" rotWithShape="0">
                      <a:prstClr val="black">
                        <a:alpha val="40000"/>
                      </a:prstClr>
                    </a:outerShdw>
                  </a:effectLst>
                  <a:latin typeface="Book Antiqua" pitchFamily="18" charset="0"/>
                  <a:ea typeface="SimSun"/>
                  <a:cs typeface="SimSun"/>
                </a:rPr>
                <a:t>0д</a:t>
              </a:r>
              <a:endParaRPr lang="ru-RU" sz="2000" b="1" dirty="0">
                <a:ln w="50800"/>
                <a:effectLst>
                  <a:outerShdw blurRad="63500" sx="102000" sy="102000" algn="ctr" rotWithShape="0">
                    <a:prstClr val="black">
                      <a:alpha val="40000"/>
                    </a:prstClr>
                  </a:outerShdw>
                </a:effectLst>
                <a:latin typeface="Book Antiqua" pitchFamily="18" charset="0"/>
              </a:endParaRPr>
            </a:p>
          </p:txBody>
        </p:sp>
        <p:sp>
          <p:nvSpPr>
            <p:cNvPr id="17" name="Text Box 15"/>
            <p:cNvSpPr txBox="1">
              <a:spLocks noChangeArrowheads="1"/>
            </p:cNvSpPr>
            <p:nvPr/>
          </p:nvSpPr>
          <p:spPr bwMode="auto">
            <a:xfrm>
              <a:off x="4606" y="12889"/>
              <a:ext cx="602" cy="410"/>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bevelB/>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dirty="0">
                  <a:ln w="50800"/>
                  <a:effectLst>
                    <a:outerShdw blurRad="63500" sx="102000" sy="102000" algn="ctr" rotWithShape="0">
                      <a:prstClr val="black">
                        <a:alpha val="40000"/>
                      </a:prstClr>
                    </a:outerShdw>
                  </a:effectLst>
                  <a:latin typeface="Book Antiqua" pitchFamily="18" charset="0"/>
                  <a:ea typeface="SimSun"/>
                  <a:cs typeface="SimSun"/>
                </a:rPr>
                <a:t>1д</a:t>
              </a:r>
              <a:endParaRPr lang="ru-RU" sz="2000" b="1" dirty="0">
                <a:ln w="50800"/>
                <a:effectLst>
                  <a:outerShdw blurRad="63500" sx="102000" sy="102000" algn="ctr" rotWithShape="0">
                    <a:prstClr val="black">
                      <a:alpha val="40000"/>
                    </a:prstClr>
                  </a:outerShdw>
                </a:effectLst>
                <a:latin typeface="Book Antiqua" pitchFamily="18" charset="0"/>
              </a:endParaRPr>
            </a:p>
          </p:txBody>
        </p:sp>
        <p:sp>
          <p:nvSpPr>
            <p:cNvPr id="18" name="Text Box 16"/>
            <p:cNvSpPr txBox="1">
              <a:spLocks noChangeArrowheads="1"/>
            </p:cNvSpPr>
            <p:nvPr/>
          </p:nvSpPr>
          <p:spPr bwMode="auto">
            <a:xfrm>
              <a:off x="6705" y="12935"/>
              <a:ext cx="602" cy="410"/>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bevelB/>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dirty="0">
                  <a:ln w="50800"/>
                  <a:effectLst>
                    <a:outerShdw blurRad="63500" sx="102000" sy="102000" algn="ctr" rotWithShape="0">
                      <a:prstClr val="black">
                        <a:alpha val="40000"/>
                      </a:prstClr>
                    </a:outerShdw>
                  </a:effectLst>
                  <a:latin typeface="Book Antiqua" pitchFamily="18" charset="0"/>
                  <a:ea typeface="SimSun"/>
                  <a:cs typeface="SimSun"/>
                </a:rPr>
                <a:t>2д</a:t>
              </a:r>
              <a:endParaRPr lang="ru-RU" sz="2000" b="1" dirty="0">
                <a:ln w="50800"/>
                <a:effectLst>
                  <a:outerShdw blurRad="63500" sx="102000" sy="102000" algn="ctr" rotWithShape="0">
                    <a:prstClr val="black">
                      <a:alpha val="40000"/>
                    </a:prstClr>
                  </a:outerShdw>
                </a:effectLst>
                <a:latin typeface="Book Antiqua" pitchFamily="18" charset="0"/>
              </a:endParaRPr>
            </a:p>
          </p:txBody>
        </p:sp>
        <p:sp>
          <p:nvSpPr>
            <p:cNvPr id="19" name="Text Box 17"/>
            <p:cNvSpPr txBox="1">
              <a:spLocks noChangeArrowheads="1"/>
            </p:cNvSpPr>
            <p:nvPr/>
          </p:nvSpPr>
          <p:spPr bwMode="auto">
            <a:xfrm>
              <a:off x="8705" y="12874"/>
              <a:ext cx="602" cy="410"/>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a:bevelB/>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dirty="0">
                  <a:ln w="50800"/>
                  <a:effectLst>
                    <a:outerShdw blurRad="63500" sx="102000" sy="102000" algn="ctr" rotWithShape="0">
                      <a:prstClr val="black">
                        <a:alpha val="40000"/>
                      </a:prstClr>
                    </a:outerShdw>
                  </a:effectLst>
                  <a:latin typeface="Book Antiqua" pitchFamily="18" charset="0"/>
                  <a:ea typeface="SimSun"/>
                  <a:cs typeface="SimSun"/>
                </a:rPr>
                <a:t>3д</a:t>
              </a:r>
              <a:endParaRPr lang="ru-RU" sz="2000" b="1" dirty="0">
                <a:ln w="50800"/>
                <a:effectLst>
                  <a:outerShdw blurRad="63500" sx="102000" sy="102000" algn="ctr" rotWithShape="0">
                    <a:prstClr val="black">
                      <a:alpha val="40000"/>
                    </a:prstClr>
                  </a:outerShdw>
                </a:effectLst>
                <a:latin typeface="Book Antiqua" pitchFamily="18" charset="0"/>
              </a:endParaRPr>
            </a:p>
          </p:txBody>
        </p:sp>
      </p:grpSp>
      <p:sp>
        <p:nvSpPr>
          <p:cNvPr id="5" name="Прямоугольник 4">
            <a:hlinkClick r:id="rId4" action="ppaction://hlinksldjump"/>
          </p:cNvPr>
          <p:cNvSpPr/>
          <p:nvPr/>
        </p:nvSpPr>
        <p:spPr>
          <a:xfrm>
            <a:off x="0" y="-24"/>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Решение оказалось простым</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14446" cy="759886"/>
          </a:xfrm>
          <a:prstGeom prst="rect">
            <a:avLst/>
          </a:prstGeom>
          <a:noFill/>
        </p:spPr>
      </p:pic>
      <p:pic>
        <p:nvPicPr>
          <p:cNvPr id="5122" name="Picture 2" descr="C:\Documents and Settings\Администратор\Мои документы\Мои рисунки\HF\Этап 2.png"/>
          <p:cNvPicPr>
            <a:picLocks noChangeAspect="1" noChangeArrowheads="1"/>
          </p:cNvPicPr>
          <p:nvPr/>
        </p:nvPicPr>
        <p:blipFill>
          <a:blip r:embed="rId20" cstate="print"/>
          <a:srcRect/>
          <a:stretch>
            <a:fillRect/>
          </a:stretch>
        </p:blipFill>
        <p:spPr bwMode="auto">
          <a:xfrm>
            <a:off x="500034" y="1214422"/>
            <a:ext cx="4176362" cy="3086413"/>
          </a:xfrm>
          <a:prstGeom prst="rect">
            <a:avLst/>
          </a:prstGeom>
          <a:noFill/>
        </p:spPr>
      </p:pic>
      <p:sp>
        <p:nvSpPr>
          <p:cNvPr id="32" name="Прямоугольник 31">
            <a:hlinkClick r:id="rId21"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hlinkClick r:id="rId2" action="ppaction://hlinksldjump"/>
          </p:cNvPr>
          <p:cNvSpPr/>
          <p:nvPr/>
        </p:nvSpPr>
        <p:spPr>
          <a:xfrm>
            <a:off x="0" y="0"/>
            <a:ext cx="9144000" cy="6858000"/>
          </a:xfrm>
          <a:prstGeom prst="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571472" y="571480"/>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tIns="360000" rtlCol="0" anchor="t">
            <a:noAutofit/>
          </a:bodyPr>
          <a:lstStyle/>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2. </a:t>
            </a:r>
            <a:r>
              <a:rPr lang="ru-RU" sz="1600" i="1" dirty="0" smtClean="0">
                <a:solidFill>
                  <a:schemeClr val="tx1"/>
                </a:solidFill>
                <a:effectLst>
                  <a:outerShdw blurRad="38100" dist="38100" dir="2700000" algn="tl">
                    <a:srgbClr val="000000">
                      <a:alpha val="43137"/>
                    </a:srgbClr>
                  </a:outerShdw>
                </a:effectLst>
                <a:latin typeface="Book Antiqua" pitchFamily="18" charset="0"/>
              </a:rPr>
              <a:t>Находим «наидлиннейшую прямую в ободе колодца Лотоса» . Для этого выбираем тростинку, размер которой больше диаметра колодца (если обе больше, лучше выбрать длинную, это позволит обеспечить последовательные замеры на «чистых» участках тростинок по 1 мере, исключая участок с меткой диаметра). Упираем левый торец (длинной) тростинки (метка 0д) в произвольную точку внутреннего обода и, поворачивая тростинку относительно этой точки, отмечаем на тростинке размер «наидлиннейшей прямой в ободе колодца Лотоса. Это и есть размер, величину которого надо найти в долях предложенной меры.</a:t>
            </a:r>
            <a:endParaRPr lang="ru-RU" sz="1600" dirty="0">
              <a:solidFill>
                <a:schemeClr val="tx1"/>
              </a:solidFill>
              <a:effectLst>
                <a:outerShdw blurRad="38100" dist="38100" dir="2700000" algn="tl">
                  <a:srgbClr val="000000">
                    <a:alpha val="43137"/>
                  </a:srgbClr>
                </a:outerShdw>
              </a:effectLst>
              <a:latin typeface="Book Antiqua" pitchFamily="18" charset="0"/>
            </a:endParaRPr>
          </a:p>
        </p:txBody>
      </p:sp>
      <p:grpSp>
        <p:nvGrpSpPr>
          <p:cNvPr id="6" name="Group 5"/>
          <p:cNvGrpSpPr>
            <a:grpSpLocks noChangeAspect="1"/>
          </p:cNvGrpSpPr>
          <p:nvPr/>
        </p:nvGrpSpPr>
        <p:grpSpPr bwMode="auto">
          <a:xfrm>
            <a:off x="1643042" y="3286124"/>
            <a:ext cx="5969000" cy="2849563"/>
            <a:chOff x="2505" y="3680"/>
            <a:chExt cx="9400" cy="4488"/>
          </a:xfrm>
          <a:effectLst>
            <a:outerShdw blurRad="63500" sx="102000" sy="102000" algn="ctr" rotWithShape="0">
              <a:prstClr val="black">
                <a:alpha val="40000"/>
              </a:prstClr>
            </a:outerShdw>
          </a:effectLst>
        </p:grpSpPr>
        <p:sp>
          <p:nvSpPr>
            <p:cNvPr id="7" name="AutoShape 6"/>
            <p:cNvSpPr>
              <a:spLocks noChangeAspect="1" noChangeArrowheads="1"/>
            </p:cNvSpPr>
            <p:nvPr/>
          </p:nvSpPr>
          <p:spPr bwMode="auto">
            <a:xfrm>
              <a:off x="2505" y="3680"/>
              <a:ext cx="9400" cy="4488"/>
            </a:xfrm>
            <a:prstGeom prst="rect">
              <a:avLst/>
            </a:prstGeom>
            <a:noFill/>
            <a:ln w="9525">
              <a:noFill/>
              <a:miter lim="800000"/>
              <a:headEnd/>
              <a:tailEnd/>
            </a:ln>
          </p:spPr>
          <p:txBody>
            <a:bodyPr/>
            <a:lstStyle/>
            <a:p>
              <a:endParaRPr lang="ru-RU">
                <a:effectLst>
                  <a:outerShdw blurRad="63500" sx="102000" sy="102000" algn="ctr" rotWithShape="0">
                    <a:prstClr val="black">
                      <a:alpha val="40000"/>
                    </a:prstClr>
                  </a:outerShdw>
                </a:effectLst>
              </a:endParaRPr>
            </a:p>
          </p:txBody>
        </p:sp>
        <p:sp>
          <p:nvSpPr>
            <p:cNvPr id="8" name="Text Box 7"/>
            <p:cNvSpPr txBox="1">
              <a:spLocks noChangeArrowheads="1"/>
            </p:cNvSpPr>
            <p:nvPr/>
          </p:nvSpPr>
          <p:spPr bwMode="auto">
            <a:xfrm>
              <a:off x="2755" y="6155"/>
              <a:ext cx="700" cy="544"/>
            </a:xfrm>
            <a:prstGeom prst="rect">
              <a:avLst/>
            </a:prstGeom>
            <a:solidFill>
              <a:srgbClr val="FFFFFF">
                <a:alpha val="0"/>
              </a:srgbClr>
            </a:solidFill>
            <a:ln w="3175">
              <a:noFill/>
              <a:miter lim="800000"/>
              <a:headEnd/>
              <a:tailEnd/>
            </a:ln>
            <a:effectLst>
              <a:innerShdw blurRad="114300">
                <a:prstClr val="black"/>
              </a:innerShdw>
            </a:effectLst>
            <a:scene3d>
              <a:camera prst="orthographicFront"/>
              <a:lightRig rig="threePt" dir="t"/>
            </a:scene3d>
            <a:sp3d>
              <a:bevelT w="152400" h="50800" prst="softRound"/>
              <a:bevelB w="165100" prst="coolSlant"/>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200" b="1" i="1" dirty="0">
                  <a:ln w="50800"/>
                  <a:effectLst>
                    <a:outerShdw blurRad="63500" sx="102000" sy="102000" algn="ctr" rotWithShape="0">
                      <a:prstClr val="black">
                        <a:alpha val="40000"/>
                      </a:prstClr>
                    </a:outerShdw>
                  </a:effectLst>
                  <a:latin typeface="Times New Roman" pitchFamily="18" charset="0"/>
                  <a:ea typeface="SimSun"/>
                  <a:cs typeface="SimSun"/>
                </a:rPr>
                <a:t>0</a:t>
              </a:r>
              <a:r>
                <a:rPr lang="ru-RU" altLang="zh-CN" sz="1200" b="1" i="1" dirty="0">
                  <a:ln w="50800"/>
                  <a:effectLst>
                    <a:outerShdw blurRad="63500" sx="102000" sy="102000" algn="ctr" rotWithShape="0">
                      <a:prstClr val="black">
                        <a:alpha val="40000"/>
                      </a:prstClr>
                    </a:outerShdw>
                  </a:effectLst>
                  <a:latin typeface="Times New Roman" pitchFamily="18" charset="0"/>
                  <a:ea typeface="SimSun"/>
                  <a:cs typeface="SimSun"/>
                </a:rPr>
                <a:t>к</a:t>
              </a:r>
              <a:endParaRPr lang="ru-RU" b="1" dirty="0">
                <a:ln w="50800"/>
                <a:effectLst>
                  <a:outerShdw blurRad="63500" sx="102000" sy="102000" algn="ctr" rotWithShape="0">
                    <a:prstClr val="black">
                      <a:alpha val="40000"/>
                    </a:prstClr>
                  </a:outerShdw>
                </a:effectLst>
              </a:endParaRPr>
            </a:p>
          </p:txBody>
        </p:sp>
        <p:sp>
          <p:nvSpPr>
            <p:cNvPr id="9" name="Oval 8"/>
            <p:cNvSpPr>
              <a:spLocks noChangeArrowheads="1"/>
            </p:cNvSpPr>
            <p:nvPr/>
          </p:nvSpPr>
          <p:spPr bwMode="auto">
            <a:xfrm>
              <a:off x="3180" y="4918"/>
              <a:ext cx="2799" cy="2859"/>
            </a:xfrm>
            <a:prstGeom prst="ellipse">
              <a:avLst/>
            </a:prstGeom>
            <a:solidFill>
              <a:srgbClr val="FFFFFF">
                <a:alpha val="0"/>
              </a:srgbClr>
            </a:solidFill>
            <a:ln w="6350">
              <a:solidFill>
                <a:schemeClr val="tx1"/>
              </a:solidFill>
              <a:round/>
              <a:headEnd/>
              <a:tailEnd/>
            </a:ln>
            <a:effectLst>
              <a:outerShdw blurRad="63500" sx="102000" sy="102000" algn="ctr" rotWithShape="0">
                <a:prstClr val="black">
                  <a:alpha val="40000"/>
                </a:prstClr>
              </a:out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10" name="Rectangle 9"/>
            <p:cNvSpPr>
              <a:spLocks noChangeArrowheads="1"/>
            </p:cNvSpPr>
            <p:nvPr/>
          </p:nvSpPr>
          <p:spPr bwMode="auto">
            <a:xfrm rot="20842841">
              <a:off x="3166" y="6023"/>
              <a:ext cx="2098" cy="139"/>
            </a:xfrm>
            <a:prstGeom prst="rect">
              <a:avLst/>
            </a:prstGeom>
            <a:solidFill>
              <a:schemeClr val="bg2">
                <a:lumMod val="90000"/>
                <a:alpha val="50000"/>
              </a:schemeClr>
            </a:solidFill>
            <a:ln w="3175" cap="rnd">
              <a:solidFill>
                <a:schemeClr val="tx1">
                  <a:alpha val="50000"/>
                </a:schemeClr>
              </a:solidFill>
              <a:prstDash val="sysDash"/>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11" name="Rectangle 10"/>
            <p:cNvSpPr>
              <a:spLocks noChangeArrowheads="1"/>
            </p:cNvSpPr>
            <p:nvPr/>
          </p:nvSpPr>
          <p:spPr bwMode="auto">
            <a:xfrm rot="20842841">
              <a:off x="5180" y="5584"/>
              <a:ext cx="2098" cy="139"/>
            </a:xfrm>
            <a:prstGeom prst="rect">
              <a:avLst/>
            </a:prstGeom>
            <a:solidFill>
              <a:schemeClr val="bg2">
                <a:lumMod val="90000"/>
                <a:alpha val="50000"/>
              </a:schemeClr>
            </a:solidFill>
            <a:ln w="3175" cap="rnd">
              <a:solidFill>
                <a:schemeClr val="tx1">
                  <a:alpha val="50000"/>
                </a:schemeClr>
              </a:solidFill>
              <a:prstDash val="sysDash"/>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12" name="Rectangle 11"/>
            <p:cNvSpPr>
              <a:spLocks noChangeArrowheads="1"/>
            </p:cNvSpPr>
            <p:nvPr/>
          </p:nvSpPr>
          <p:spPr bwMode="auto">
            <a:xfrm rot="20154669">
              <a:off x="3090" y="5826"/>
              <a:ext cx="2098" cy="139"/>
            </a:xfrm>
            <a:prstGeom prst="rect">
              <a:avLst/>
            </a:prstGeom>
            <a:solidFill>
              <a:schemeClr val="bg2">
                <a:lumMod val="90000"/>
                <a:alpha val="50000"/>
              </a:schemeClr>
            </a:solidFill>
            <a:ln w="3175" cap="rnd">
              <a:solidFill>
                <a:schemeClr val="tx1">
                  <a:alpha val="50000"/>
                </a:schemeClr>
              </a:solidFill>
              <a:prstDash val="sysDash"/>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13" name="Rectangle 12"/>
            <p:cNvSpPr>
              <a:spLocks noChangeArrowheads="1"/>
            </p:cNvSpPr>
            <p:nvPr/>
          </p:nvSpPr>
          <p:spPr bwMode="auto">
            <a:xfrm rot="20154669">
              <a:off x="4995" y="4964"/>
              <a:ext cx="2098" cy="139"/>
            </a:xfrm>
            <a:prstGeom prst="rect">
              <a:avLst/>
            </a:prstGeom>
            <a:solidFill>
              <a:schemeClr val="bg2">
                <a:lumMod val="90000"/>
                <a:alpha val="50000"/>
              </a:schemeClr>
            </a:solidFill>
            <a:ln w="3175" cap="rnd">
              <a:solidFill>
                <a:schemeClr val="tx1">
                  <a:alpha val="50000"/>
                </a:schemeClr>
              </a:solidFill>
              <a:prstDash val="sysDash"/>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grpSp>
          <p:nvGrpSpPr>
            <p:cNvPr id="14" name="Group 13"/>
            <p:cNvGrpSpPr>
              <a:grpSpLocks/>
            </p:cNvGrpSpPr>
            <p:nvPr/>
          </p:nvGrpSpPr>
          <p:grpSpPr bwMode="auto">
            <a:xfrm>
              <a:off x="5280" y="6098"/>
              <a:ext cx="2099" cy="408"/>
              <a:chOff x="5280" y="6098"/>
              <a:chExt cx="2099" cy="408"/>
            </a:xfrm>
          </p:grpSpPr>
          <p:sp>
            <p:nvSpPr>
              <p:cNvPr id="23" name="Rectangle 14"/>
              <p:cNvSpPr>
                <a:spLocks noChangeArrowheads="1"/>
              </p:cNvSpPr>
              <p:nvPr/>
            </p:nvSpPr>
            <p:spPr bwMode="auto">
              <a:xfrm>
                <a:off x="5280" y="6263"/>
                <a:ext cx="2099" cy="139"/>
              </a:xfrm>
              <a:prstGeom prst="rect">
                <a:avLst/>
              </a:prstGeom>
              <a:solidFill>
                <a:schemeClr val="bg2">
                  <a:lumMod val="9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24" name="Line 15"/>
              <p:cNvSpPr>
                <a:spLocks noChangeShapeType="1"/>
              </p:cNvSpPr>
              <p:nvPr/>
            </p:nvSpPr>
            <p:spPr bwMode="auto">
              <a:xfrm>
                <a:off x="5905" y="6098"/>
                <a:ext cx="1" cy="408"/>
              </a:xfrm>
              <a:prstGeom prst="line">
                <a:avLst/>
              </a:prstGeom>
              <a:noFill/>
              <a:ln w="9525">
                <a:solidFill>
                  <a:srgbClr val="000000"/>
                </a:solidFill>
                <a:round/>
                <a:headEnd type="triangle" w="med" len="med"/>
                <a:tailEnd type="triangle" w="med" len="med"/>
              </a:ln>
            </p:spPr>
            <p:txBody>
              <a:bodyPr>
                <a:scene3d>
                  <a:camera prst="orthographicFront"/>
                  <a:lightRig rig="balanced" dir="t">
                    <a:rot lat="0" lon="0" rev="2100000"/>
                  </a:lightRig>
                </a:scene3d>
                <a:sp3d extrusionH="57150" prstMaterial="metal">
                  <a:bevelT w="38100" h="25400"/>
                  <a:contourClr>
                    <a:schemeClr val="bg2"/>
                  </a:contourClr>
                </a:sp3d>
              </a:bodyPr>
              <a:lstStyle/>
              <a:p>
                <a:endParaRPr lang="ru-RU" b="1">
                  <a:ln w="50800"/>
                  <a:effectLst>
                    <a:outerShdw blurRad="63500" sx="102000" sy="102000" algn="ctr" rotWithShape="0">
                      <a:prstClr val="black">
                        <a:alpha val="40000"/>
                      </a:prstClr>
                    </a:outerShdw>
                  </a:effectLst>
                </a:endParaRPr>
              </a:p>
            </p:txBody>
          </p:sp>
        </p:grpSp>
        <p:sp>
          <p:nvSpPr>
            <p:cNvPr id="15" name="Text Box 16"/>
            <p:cNvSpPr txBox="1">
              <a:spLocks noChangeArrowheads="1"/>
            </p:cNvSpPr>
            <p:nvPr/>
          </p:nvSpPr>
          <p:spPr bwMode="auto">
            <a:xfrm>
              <a:off x="6143" y="5780"/>
              <a:ext cx="400" cy="408"/>
            </a:xfrm>
            <a:prstGeom prst="rect">
              <a:avLst/>
            </a:prstGeom>
            <a:solidFill>
              <a:srgbClr val="FFFFFF">
                <a:alpha val="0"/>
              </a:srgbClr>
            </a:solidFill>
            <a:ln w="3175">
              <a:noFill/>
              <a:miter lim="800000"/>
              <a:headEnd/>
              <a:tailEnd/>
            </a:ln>
            <a:effectLst>
              <a:innerShdw blurRad="114300">
                <a:prstClr val="black"/>
              </a:innerShdw>
            </a:effectLst>
            <a:scene3d>
              <a:camera prst="orthographicFront"/>
              <a:lightRig rig="threePt" dir="t"/>
            </a:scene3d>
            <a:sp3d>
              <a:bevelT w="152400" h="50800" prst="softRound"/>
              <a:bevelB w="165100" prst="coolSlant"/>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400" b="1" i="1" dirty="0">
                  <a:ln w="50800"/>
                  <a:effectLst>
                    <a:outerShdw blurRad="63500" sx="102000" sy="102000" algn="ctr" rotWithShape="0">
                      <a:prstClr val="black">
                        <a:alpha val="40000"/>
                      </a:prstClr>
                    </a:outerShdw>
                  </a:effectLst>
                  <a:latin typeface="Times New Roman" pitchFamily="18" charset="0"/>
                  <a:ea typeface="SimSun"/>
                  <a:cs typeface="SimSun"/>
                </a:rPr>
                <a:t>d</a:t>
              </a:r>
              <a:endParaRPr lang="ru-RU" b="1" dirty="0">
                <a:ln w="50800"/>
                <a:effectLst>
                  <a:outerShdw blurRad="63500" sx="102000" sy="102000" algn="ctr" rotWithShape="0">
                    <a:prstClr val="black">
                      <a:alpha val="40000"/>
                    </a:prstClr>
                  </a:outerShdw>
                </a:effectLst>
              </a:endParaRPr>
            </a:p>
          </p:txBody>
        </p:sp>
        <p:sp>
          <p:nvSpPr>
            <p:cNvPr id="16" name="Rectangle 17"/>
            <p:cNvSpPr>
              <a:spLocks noChangeArrowheads="1"/>
            </p:cNvSpPr>
            <p:nvPr/>
          </p:nvSpPr>
          <p:spPr bwMode="auto">
            <a:xfrm>
              <a:off x="3180" y="6263"/>
              <a:ext cx="2099" cy="139"/>
            </a:xfrm>
            <a:prstGeom prst="rect">
              <a:avLst/>
            </a:prstGeom>
            <a:solidFill>
              <a:schemeClr val="bg2">
                <a:lumMod val="9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17" name="Text Box 18"/>
            <p:cNvSpPr txBox="1">
              <a:spLocks noChangeArrowheads="1"/>
            </p:cNvSpPr>
            <p:nvPr/>
          </p:nvSpPr>
          <p:spPr bwMode="auto">
            <a:xfrm>
              <a:off x="5043" y="6460"/>
              <a:ext cx="700" cy="544"/>
            </a:xfrm>
            <a:prstGeom prst="rect">
              <a:avLst/>
            </a:prstGeom>
            <a:solidFill>
              <a:srgbClr val="FFFFFF">
                <a:alpha val="0"/>
              </a:srgbClr>
            </a:solidFill>
            <a:ln w="3175">
              <a:noFill/>
              <a:miter lim="800000"/>
              <a:headEnd/>
              <a:tailEnd/>
            </a:ln>
            <a:effectLst>
              <a:innerShdw blurRad="114300">
                <a:prstClr val="black"/>
              </a:innerShdw>
            </a:effectLst>
            <a:scene3d>
              <a:camera prst="orthographicFront"/>
              <a:lightRig rig="threePt" dir="t"/>
            </a:scene3d>
            <a:sp3d>
              <a:bevelT w="152400" h="50800" prst="softRound"/>
              <a:bevelB w="165100" prst="coolSlant"/>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dirty="0">
                  <a:ln w="50800"/>
                  <a:effectLst>
                    <a:outerShdw blurRad="63500" sx="102000" sy="102000" algn="ctr" rotWithShape="0">
                      <a:prstClr val="black">
                        <a:alpha val="40000"/>
                      </a:prstClr>
                    </a:outerShdw>
                  </a:effectLst>
                  <a:latin typeface="Times New Roman" pitchFamily="18" charset="0"/>
                  <a:ea typeface="SimSun"/>
                  <a:cs typeface="SimSun"/>
                </a:rPr>
                <a:t>1д</a:t>
              </a:r>
              <a:endParaRPr lang="ru-RU" b="1" dirty="0">
                <a:ln w="50800"/>
                <a:effectLst>
                  <a:outerShdw blurRad="63500" sx="102000" sy="102000" algn="ctr" rotWithShape="0">
                    <a:prstClr val="black">
                      <a:alpha val="40000"/>
                    </a:prstClr>
                  </a:outerShdw>
                </a:effectLst>
              </a:endParaRPr>
            </a:p>
          </p:txBody>
        </p:sp>
        <p:sp>
          <p:nvSpPr>
            <p:cNvPr id="18" name="Text Box 19"/>
            <p:cNvSpPr txBox="1">
              <a:spLocks noChangeArrowheads="1"/>
            </p:cNvSpPr>
            <p:nvPr/>
          </p:nvSpPr>
          <p:spPr bwMode="auto">
            <a:xfrm>
              <a:off x="7343" y="6430"/>
              <a:ext cx="700" cy="544"/>
            </a:xfrm>
            <a:prstGeom prst="rect">
              <a:avLst/>
            </a:prstGeom>
            <a:solidFill>
              <a:srgbClr val="FFFFFF">
                <a:alpha val="0"/>
              </a:srgbClr>
            </a:solidFill>
            <a:ln w="3175">
              <a:noFill/>
              <a:miter lim="800000"/>
              <a:headEnd/>
              <a:tailEnd/>
            </a:ln>
            <a:effectLst>
              <a:innerShdw blurRad="114300">
                <a:prstClr val="black"/>
              </a:innerShdw>
            </a:effectLst>
            <a:scene3d>
              <a:camera prst="orthographicFront"/>
              <a:lightRig rig="threePt" dir="t"/>
            </a:scene3d>
            <a:sp3d>
              <a:bevelT w="152400" h="50800" prst="softRound"/>
              <a:bevelB w="165100" prst="coolSlant"/>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63500" sx="102000" sy="102000" algn="ctr" rotWithShape="0">
                      <a:prstClr val="black">
                        <a:alpha val="40000"/>
                      </a:prstClr>
                    </a:outerShdw>
                  </a:effectLst>
                  <a:latin typeface="Times New Roman" pitchFamily="18" charset="0"/>
                  <a:ea typeface="SimSun"/>
                  <a:cs typeface="SimSun"/>
                </a:rPr>
                <a:t>2д</a:t>
              </a:r>
              <a:endParaRPr lang="ru-RU" b="1">
                <a:ln w="50800"/>
                <a:effectLst>
                  <a:outerShdw blurRad="63500" sx="102000" sy="102000" algn="ctr" rotWithShape="0">
                    <a:prstClr val="black">
                      <a:alpha val="40000"/>
                    </a:prstClr>
                  </a:outerShdw>
                </a:effectLst>
              </a:endParaRPr>
            </a:p>
          </p:txBody>
        </p:sp>
        <p:sp>
          <p:nvSpPr>
            <p:cNvPr id="19" name="Rectangle 20"/>
            <p:cNvSpPr>
              <a:spLocks noChangeArrowheads="1"/>
            </p:cNvSpPr>
            <p:nvPr/>
          </p:nvSpPr>
          <p:spPr bwMode="auto">
            <a:xfrm rot="20842841">
              <a:off x="7210" y="5131"/>
              <a:ext cx="2098" cy="139"/>
            </a:xfrm>
            <a:prstGeom prst="rect">
              <a:avLst/>
            </a:prstGeom>
            <a:solidFill>
              <a:schemeClr val="bg2">
                <a:lumMod val="90000"/>
                <a:alpha val="50000"/>
              </a:schemeClr>
            </a:solidFill>
            <a:ln w="3175" cap="rnd">
              <a:solidFill>
                <a:schemeClr val="tx1">
                  <a:alpha val="50000"/>
                </a:schemeClr>
              </a:solidFill>
              <a:prstDash val="sysDash"/>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20" name="Rectangle 21"/>
            <p:cNvSpPr>
              <a:spLocks noChangeArrowheads="1"/>
            </p:cNvSpPr>
            <p:nvPr/>
          </p:nvSpPr>
          <p:spPr bwMode="auto">
            <a:xfrm>
              <a:off x="7305" y="6262"/>
              <a:ext cx="2099" cy="139"/>
            </a:xfrm>
            <a:prstGeom prst="rect">
              <a:avLst/>
            </a:prstGeom>
            <a:solidFill>
              <a:schemeClr val="bg2">
                <a:lumMod val="90000"/>
              </a:schemeClr>
            </a:solidFill>
            <a:ln w="3175">
              <a:solidFill>
                <a:schemeClr val="tx1"/>
              </a:solidFill>
              <a:miter lim="800000"/>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sp>
          <p:nvSpPr>
            <p:cNvPr id="21" name="Text Box 22"/>
            <p:cNvSpPr txBox="1">
              <a:spLocks noChangeArrowheads="1"/>
            </p:cNvSpPr>
            <p:nvPr/>
          </p:nvSpPr>
          <p:spPr bwMode="auto">
            <a:xfrm>
              <a:off x="9105" y="6445"/>
              <a:ext cx="700" cy="544"/>
            </a:xfrm>
            <a:prstGeom prst="rect">
              <a:avLst/>
            </a:prstGeom>
            <a:solidFill>
              <a:srgbClr val="FFFFFF">
                <a:alpha val="0"/>
              </a:srgbClr>
            </a:solidFill>
            <a:ln w="3175">
              <a:noFill/>
              <a:miter lim="800000"/>
              <a:headEnd/>
              <a:tailEnd/>
            </a:ln>
            <a:effectLst>
              <a:innerShdw blurRad="114300">
                <a:prstClr val="black"/>
              </a:innerShdw>
            </a:effectLst>
            <a:scene3d>
              <a:camera prst="orthographicFront"/>
              <a:lightRig rig="threePt" dir="t"/>
            </a:scene3d>
            <a:sp3d>
              <a:bevelT w="152400" h="50800" prst="softRound"/>
              <a:bevelB w="165100" prst="coolSlant"/>
            </a:sp3d>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63500" sx="102000" sy="102000" algn="ctr" rotWithShape="0">
                      <a:prstClr val="black">
                        <a:alpha val="40000"/>
                      </a:prstClr>
                    </a:outerShdw>
                  </a:effectLst>
                  <a:latin typeface="Times New Roman" pitchFamily="18" charset="0"/>
                  <a:ea typeface="SimSun"/>
                  <a:cs typeface="SimSun"/>
                </a:rPr>
                <a:t>3д</a:t>
              </a:r>
              <a:endParaRPr lang="ru-RU" b="1">
                <a:ln w="50800"/>
                <a:effectLst>
                  <a:outerShdw blurRad="63500" sx="102000" sy="102000" algn="ctr" rotWithShape="0">
                    <a:prstClr val="black">
                      <a:alpha val="40000"/>
                    </a:prstClr>
                  </a:outerShdw>
                </a:effectLst>
              </a:endParaRPr>
            </a:p>
          </p:txBody>
        </p:sp>
        <p:sp>
          <p:nvSpPr>
            <p:cNvPr id="22" name="Rectangle 23"/>
            <p:cNvSpPr>
              <a:spLocks noChangeArrowheads="1"/>
            </p:cNvSpPr>
            <p:nvPr/>
          </p:nvSpPr>
          <p:spPr bwMode="auto">
            <a:xfrm rot="20154669">
              <a:off x="6895" y="4118"/>
              <a:ext cx="2098" cy="139"/>
            </a:xfrm>
            <a:prstGeom prst="rect">
              <a:avLst/>
            </a:prstGeom>
            <a:solidFill>
              <a:schemeClr val="bg2">
                <a:lumMod val="90000"/>
                <a:alpha val="50000"/>
              </a:schemeClr>
            </a:solidFill>
            <a:ln w="3175" cap="rnd">
              <a:solidFill>
                <a:schemeClr val="tx1">
                  <a:alpha val="50000"/>
                </a:schemeClr>
              </a:solidFill>
              <a:prstDash val="sysDash"/>
              <a:round/>
              <a:headEnd/>
              <a:tailEnd/>
            </a:ln>
            <a:effectLst>
              <a:innerShdw blurRad="114300">
                <a:prstClr val="black"/>
              </a:innerShdw>
            </a:effectLst>
            <a:scene3d>
              <a:camera prst="orthographicFront"/>
              <a:lightRig rig="threePt" dir="t"/>
            </a:scene3d>
            <a:sp3d>
              <a:bevelT w="152400" h="50800" prst="softRound"/>
              <a:bevelB w="165100" prst="coolSlant"/>
            </a:sp3d>
          </p:spPr>
          <p:txBody>
            <a:bodyPr/>
            <a:lstStyle/>
            <a:p>
              <a:endParaRPr lang="ru-RU">
                <a:effectLst>
                  <a:outerShdw blurRad="63500" sx="102000" sy="102000" algn="ctr" rotWithShape="0">
                    <a:prstClr val="black">
                      <a:alpha val="40000"/>
                    </a:prstClr>
                  </a:outerShdw>
                </a:effectLst>
              </a:endParaRPr>
            </a:p>
          </p:txBody>
        </p:sp>
      </p:grpSp>
      <p:sp>
        <p:nvSpPr>
          <p:cNvPr id="5" name="Прямоугольник 4">
            <a:hlinkClick r:id="rId4"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0628"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Для повышения точности результата и сокращения числа измерений целесообразно выбирать меньший из отрезков «х» или «у»</a:t>
            </a:r>
            <a:endParaRPr lang="ru-RU"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14446" cy="759886"/>
          </a:xfrm>
          <a:prstGeom prst="rect">
            <a:avLst/>
          </a:prstGeom>
          <a:noFill/>
        </p:spPr>
      </p:pic>
      <p:pic>
        <p:nvPicPr>
          <p:cNvPr id="9218" name="Picture 2" descr="C:\Documents and Settings\Администратор\Мои документы\Мои рисунки\HF\Этап 3.png"/>
          <p:cNvPicPr>
            <a:picLocks noChangeAspect="1" noChangeArrowheads="1"/>
          </p:cNvPicPr>
          <p:nvPr/>
        </p:nvPicPr>
        <p:blipFill>
          <a:blip r:embed="rId20" cstate="print"/>
          <a:srcRect/>
          <a:stretch>
            <a:fillRect/>
          </a:stretch>
        </p:blipFill>
        <p:spPr bwMode="auto">
          <a:xfrm>
            <a:off x="500034" y="1285860"/>
            <a:ext cx="4214842" cy="3114850"/>
          </a:xfrm>
          <a:prstGeom prst="rect">
            <a:avLst/>
          </a:prstGeom>
          <a:noFill/>
        </p:spPr>
      </p:pic>
      <p:sp>
        <p:nvSpPr>
          <p:cNvPr id="32" name="Прямоугольник 31">
            <a:hlinkClick r:id="rId21"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hlinkClick r:id="rId3" action="ppaction://hlinksldjump"/>
          </p:cNvPr>
          <p:cNvSpPr/>
          <p:nvPr/>
        </p:nvSpPr>
        <p:spPr>
          <a:xfrm>
            <a:off x="0" y="0"/>
            <a:ext cx="9144000" cy="6858000"/>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571472" y="571480"/>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tIns="360000" rtlCol="0" anchor="t">
            <a:noAutofit/>
          </a:bodyPr>
          <a:lstStyle/>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3: </a:t>
            </a:r>
            <a:r>
              <a:rPr lang="ru-RU" sz="1600" i="1" dirty="0" smtClean="0">
                <a:solidFill>
                  <a:schemeClr val="tx1"/>
                </a:solidFill>
                <a:effectLst>
                  <a:outerShdw blurRad="38100" dist="38100" dir="2700000" algn="tl">
                    <a:srgbClr val="000000">
                      <a:alpha val="43137"/>
                    </a:srgbClr>
                  </a:outerShdw>
                </a:effectLst>
                <a:latin typeface="Book Antiqua" pitchFamily="18" charset="0"/>
              </a:rPr>
              <a:t>Выбираем, что проще считать: число избытков или недостатков на 1 мере. В зависимости от выбранного за основу отрезка между меткой диаметра и метками меры (1д или 2д) размер диаметра составит:</a:t>
            </a:r>
          </a:p>
          <a:p>
            <a:pPr algn="just"/>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a:p>
            <a:pPr algn="ctr"/>
            <a:r>
              <a:rPr lang="ru-RU" sz="1600" i="1" dirty="0" smtClean="0">
                <a:solidFill>
                  <a:schemeClr val="tx1"/>
                </a:solidFill>
                <a:effectLst>
                  <a:outerShdw blurRad="38100" dist="38100" dir="2700000" algn="tl">
                    <a:srgbClr val="000000">
                      <a:alpha val="43137"/>
                    </a:srgbClr>
                  </a:outerShdw>
                </a:effectLst>
                <a:latin typeface="Book Antiqua" pitchFamily="18" charset="0"/>
              </a:rPr>
              <a:t>Или</a:t>
            </a:r>
          </a:p>
          <a:p>
            <a:pPr algn="ctr"/>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a:p>
            <a:pPr algn="just"/>
            <a:r>
              <a:rPr lang="ru-RU" sz="1600" i="1" dirty="0" smtClean="0">
                <a:solidFill>
                  <a:schemeClr val="tx1"/>
                </a:solidFill>
                <a:effectLst>
                  <a:outerShdw blurRad="38100" dist="38100" dir="2700000" algn="tl">
                    <a:srgbClr val="000000">
                      <a:alpha val="43137"/>
                    </a:srgbClr>
                  </a:outerShdw>
                </a:effectLst>
                <a:latin typeface="Book Antiqua" pitchFamily="18" charset="0"/>
              </a:rPr>
              <a:t>Где х – избыточный (синий) отрезок, у – недостаточный (красный) отрезок, вычитаемый из 2 мер. Для повышения точности результата и сокращения числа измерений целесообразно выбирать меньший из отрезков «х» или «у». Предположим, что выбран отрезок «х» (рис. 3, в последующем изложении числа вложений для отрезка «х» обозначены </a:t>
            </a:r>
            <a:r>
              <a:rPr lang="ru-RU" sz="1600" i="1" dirty="0" err="1" smtClean="0">
                <a:solidFill>
                  <a:schemeClr val="tx1"/>
                </a:solidFill>
                <a:effectLst>
                  <a:outerShdw blurRad="38100" dist="38100" dir="2700000" algn="tl">
                    <a:srgbClr val="000000">
                      <a:alpha val="43137"/>
                    </a:srgbClr>
                  </a:outerShdw>
                </a:effectLst>
                <a:latin typeface="Book Antiqua" pitchFamily="18" charset="0"/>
              </a:rPr>
              <a:t>n</a:t>
            </a:r>
            <a:r>
              <a:rPr lang="ru-RU" sz="1600" i="1" baseline="-25000" dirty="0" err="1" smtClean="0">
                <a:solidFill>
                  <a:schemeClr val="tx1"/>
                </a:solidFill>
                <a:effectLst>
                  <a:outerShdw blurRad="38100" dist="38100" dir="2700000" algn="tl">
                    <a:srgbClr val="000000">
                      <a:alpha val="43137"/>
                    </a:srgbClr>
                  </a:outerShdw>
                </a:effectLst>
                <a:latin typeface="Book Antiqua" pitchFamily="18" charset="0"/>
              </a:rPr>
              <a:t>i</a:t>
            </a:r>
            <a:r>
              <a:rPr lang="ru-RU" sz="1600" i="1" dirty="0" smtClean="0">
                <a:solidFill>
                  <a:schemeClr val="tx1"/>
                </a:solidFill>
                <a:effectLst>
                  <a:outerShdw blurRad="38100" dist="38100" dir="2700000" algn="tl">
                    <a:srgbClr val="000000">
                      <a:alpha val="43137"/>
                    </a:srgbClr>
                  </a:outerShdw>
                </a:effectLst>
                <a:latin typeface="Book Antiqua" pitchFamily="18" charset="0"/>
              </a:rPr>
              <a:t>, а для отрезка «у» - </a:t>
            </a:r>
            <a:r>
              <a:rPr lang="ru-RU" sz="1600" i="1" dirty="0" err="1" smtClean="0">
                <a:solidFill>
                  <a:schemeClr val="tx1"/>
                </a:solidFill>
                <a:effectLst>
                  <a:outerShdw blurRad="38100" dist="38100" dir="2700000" algn="tl">
                    <a:srgbClr val="000000">
                      <a:alpha val="43137"/>
                    </a:srgbClr>
                  </a:outerShdw>
                </a:effectLst>
                <a:latin typeface="Book Antiqua" pitchFamily="18" charset="0"/>
              </a:rPr>
              <a:t>m</a:t>
            </a:r>
            <a:r>
              <a:rPr lang="ru-RU" sz="1600" i="1" baseline="-25000" dirty="0" err="1" smtClean="0">
                <a:solidFill>
                  <a:schemeClr val="tx1"/>
                </a:solidFill>
                <a:effectLst>
                  <a:outerShdw blurRad="38100" dist="38100" dir="2700000" algn="tl">
                    <a:srgbClr val="000000">
                      <a:alpha val="43137"/>
                    </a:srgbClr>
                  </a:outerShdw>
                </a:effectLst>
                <a:latin typeface="Book Antiqua" pitchFamily="18" charset="0"/>
              </a:rPr>
              <a:t>i</a:t>
            </a:r>
            <a:r>
              <a:rPr lang="ru-RU" sz="1600" i="1" dirty="0" smtClean="0">
                <a:solidFill>
                  <a:schemeClr val="tx1"/>
                </a:solidFill>
                <a:effectLst>
                  <a:outerShdw blurRad="38100" dist="38100" dir="2700000" algn="tl">
                    <a:srgbClr val="000000">
                      <a:alpha val="43137"/>
                    </a:srgbClr>
                  </a:outerShdw>
                </a:effectLst>
                <a:latin typeface="Book Antiqua" pitchFamily="18" charset="0"/>
              </a:rPr>
              <a:t>).</a:t>
            </a:r>
          </a:p>
        </p:txBody>
      </p:sp>
      <p:graphicFrame>
        <p:nvGraphicFramePr>
          <p:cNvPr id="6146" name="Object 4"/>
          <p:cNvGraphicFramePr>
            <a:graphicFrameLocks noChangeAspect="1"/>
          </p:cNvGraphicFramePr>
          <p:nvPr/>
        </p:nvGraphicFramePr>
        <p:xfrm>
          <a:off x="2916000" y="1980000"/>
          <a:ext cx="1125576" cy="324000"/>
        </p:xfrm>
        <a:graphic>
          <a:graphicData uri="http://schemas.openxmlformats.org/presentationml/2006/ole">
            <mc:AlternateContent xmlns:mc="http://schemas.openxmlformats.org/markup-compatibility/2006">
              <mc:Choice xmlns:v="urn:schemas-microsoft-com:vml" Requires="v">
                <p:oleObj spid="_x0000_s6156" name="Формула" r:id="rId5" imgW="571004" imgH="177646" progId="Equation.3">
                  <p:embed/>
                </p:oleObj>
              </mc:Choice>
              <mc:Fallback>
                <p:oleObj name="Формула" r:id="rId5" imgW="571004" imgH="177646"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000" y="1980000"/>
                        <a:ext cx="1125576" cy="3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6"/>
          <p:cNvGraphicFramePr>
            <a:graphicFrameLocks noChangeAspect="1"/>
          </p:cNvGraphicFramePr>
          <p:nvPr/>
        </p:nvGraphicFramePr>
        <p:xfrm>
          <a:off x="4967999" y="1979999"/>
          <a:ext cx="981818" cy="360000"/>
        </p:xfrm>
        <a:graphic>
          <a:graphicData uri="http://schemas.openxmlformats.org/presentationml/2006/ole">
            <mc:AlternateContent xmlns:mc="http://schemas.openxmlformats.org/markup-compatibility/2006">
              <mc:Choice xmlns:v="urn:schemas-microsoft-com:vml" Requires="v">
                <p:oleObj spid="_x0000_s6157" name="Формула" r:id="rId7" imgW="583920" imgH="203040" progId="Equation.3">
                  <p:embed/>
                </p:oleObj>
              </mc:Choice>
              <mc:Fallback>
                <p:oleObj name="Формула" r:id="rId7" imgW="583920" imgH="20304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7999" y="1979999"/>
                        <a:ext cx="981818"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 name="Group 8"/>
          <p:cNvGrpSpPr>
            <a:grpSpLocks/>
          </p:cNvGrpSpPr>
          <p:nvPr/>
        </p:nvGrpSpPr>
        <p:grpSpPr bwMode="auto">
          <a:xfrm>
            <a:off x="3143240" y="4714884"/>
            <a:ext cx="4445000" cy="804561"/>
            <a:chOff x="2297" y="3350"/>
            <a:chExt cx="7000" cy="1268"/>
          </a:xfrm>
        </p:grpSpPr>
        <p:sp>
          <p:nvSpPr>
            <p:cNvPr id="27" name="Text Box 9"/>
            <p:cNvSpPr txBox="1">
              <a:spLocks noChangeArrowheads="1"/>
            </p:cNvSpPr>
            <p:nvPr/>
          </p:nvSpPr>
          <p:spPr bwMode="auto">
            <a:xfrm>
              <a:off x="3497" y="4168"/>
              <a:ext cx="600" cy="408"/>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a:ln w="50800"/>
                  <a:latin typeface="Times New Roman" pitchFamily="18" charset="0"/>
                  <a:ea typeface="SimSun"/>
                  <a:cs typeface="SimSun"/>
                </a:rPr>
                <a:t>d</a:t>
              </a:r>
              <a:endParaRPr lang="ru-RU" b="1">
                <a:ln w="50800"/>
              </a:endParaRPr>
            </a:p>
          </p:txBody>
        </p:sp>
        <p:sp>
          <p:nvSpPr>
            <p:cNvPr id="46" name="Rectangle 11"/>
            <p:cNvSpPr>
              <a:spLocks noChangeArrowheads="1"/>
            </p:cNvSpPr>
            <p:nvPr/>
          </p:nvSpPr>
          <p:spPr bwMode="auto">
            <a:xfrm>
              <a:off x="4597" y="4000"/>
              <a:ext cx="2099" cy="139"/>
            </a:xfrm>
            <a:prstGeom prst="rect">
              <a:avLst/>
            </a:prstGeom>
            <a:solidFill>
              <a:schemeClr val="accent2">
                <a:lumMod val="60000"/>
                <a:lumOff val="4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29" name="Rectangle 13"/>
            <p:cNvSpPr>
              <a:spLocks noChangeArrowheads="1"/>
            </p:cNvSpPr>
            <p:nvPr/>
          </p:nvSpPr>
          <p:spPr bwMode="auto">
            <a:xfrm>
              <a:off x="2497" y="4001"/>
              <a:ext cx="2099" cy="139"/>
            </a:xfrm>
            <a:prstGeom prst="rect">
              <a:avLst/>
            </a:prstGeom>
            <a:solidFill>
              <a:schemeClr val="bg2">
                <a:lumMod val="90000"/>
              </a:schemeClr>
            </a:solidFill>
            <a:ln w="3175" cap="rnd">
              <a:solidFill>
                <a:srgbClr val="000000"/>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30" name="Rectangle 14"/>
            <p:cNvSpPr>
              <a:spLocks noChangeArrowheads="1"/>
            </p:cNvSpPr>
            <p:nvPr/>
          </p:nvSpPr>
          <p:spPr bwMode="auto">
            <a:xfrm>
              <a:off x="4614" y="3998"/>
              <a:ext cx="700" cy="136"/>
            </a:xfrm>
            <a:prstGeom prst="rect">
              <a:avLst/>
            </a:prstGeom>
            <a:solidFill>
              <a:schemeClr val="tx2">
                <a:lumMod val="60000"/>
                <a:lumOff val="4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31" name="Text Box 15"/>
            <p:cNvSpPr txBox="1">
              <a:spLocks noChangeArrowheads="1"/>
            </p:cNvSpPr>
            <p:nvPr/>
          </p:nvSpPr>
          <p:spPr bwMode="auto">
            <a:xfrm>
              <a:off x="4694" y="3425"/>
              <a:ext cx="600" cy="408"/>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a:ln w="50800"/>
                  <a:latin typeface="Times New Roman" pitchFamily="18" charset="0"/>
                  <a:ea typeface="SimSun"/>
                  <a:cs typeface="SimSun"/>
                </a:rPr>
                <a:t>х</a:t>
              </a:r>
              <a:endParaRPr lang="ru-RU" b="1">
                <a:ln w="50800"/>
              </a:endParaRPr>
            </a:p>
          </p:txBody>
        </p:sp>
        <p:sp>
          <p:nvSpPr>
            <p:cNvPr id="32" name="Text Box 16"/>
            <p:cNvSpPr txBox="1">
              <a:spLocks noChangeArrowheads="1"/>
            </p:cNvSpPr>
            <p:nvPr/>
          </p:nvSpPr>
          <p:spPr bwMode="auto">
            <a:xfrm>
              <a:off x="5797" y="3350"/>
              <a:ext cx="600" cy="621"/>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a:ln w="50800"/>
                  <a:latin typeface="Times New Roman" pitchFamily="18" charset="0"/>
                  <a:ea typeface="SimSun"/>
                  <a:cs typeface="SimSun"/>
                </a:rPr>
                <a:t>у</a:t>
              </a:r>
              <a:endParaRPr lang="ru-RU" b="1">
                <a:ln w="50800"/>
              </a:endParaRPr>
            </a:p>
          </p:txBody>
        </p:sp>
        <p:sp>
          <p:nvSpPr>
            <p:cNvPr id="33" name="Line 17"/>
            <p:cNvSpPr>
              <a:spLocks noChangeShapeType="1"/>
            </p:cNvSpPr>
            <p:nvPr/>
          </p:nvSpPr>
          <p:spPr bwMode="auto">
            <a:xfrm>
              <a:off x="2489" y="4107"/>
              <a:ext cx="0" cy="511"/>
            </a:xfrm>
            <a:prstGeom prst="line">
              <a:avLst/>
            </a:prstGeom>
            <a:noFill/>
            <a:ln w="9525">
              <a:solidFill>
                <a:srgbClr val="000000"/>
              </a:solidFill>
              <a:round/>
              <a:headEnd/>
              <a:tailEnd/>
            </a:ln>
          </p:spPr>
          <p:txBody>
            <a:bodyPr/>
            <a:lstStyle/>
            <a:p>
              <a:endParaRPr lang="ru-RU"/>
            </a:p>
          </p:txBody>
        </p:sp>
        <p:sp>
          <p:nvSpPr>
            <p:cNvPr id="34" name="Line 18"/>
            <p:cNvSpPr>
              <a:spLocks noChangeShapeType="1"/>
            </p:cNvSpPr>
            <p:nvPr/>
          </p:nvSpPr>
          <p:spPr bwMode="auto">
            <a:xfrm>
              <a:off x="5312" y="4089"/>
              <a:ext cx="0" cy="511"/>
            </a:xfrm>
            <a:prstGeom prst="line">
              <a:avLst/>
            </a:prstGeom>
            <a:noFill/>
            <a:ln w="9525">
              <a:solidFill>
                <a:srgbClr val="000000"/>
              </a:solidFill>
              <a:round/>
              <a:headEnd/>
              <a:tailEnd/>
            </a:ln>
          </p:spPr>
          <p:txBody>
            <a:bodyPr/>
            <a:lstStyle/>
            <a:p>
              <a:endParaRPr lang="ru-RU"/>
            </a:p>
          </p:txBody>
        </p:sp>
        <p:sp>
          <p:nvSpPr>
            <p:cNvPr id="35" name="Line 19"/>
            <p:cNvSpPr>
              <a:spLocks noChangeShapeType="1"/>
            </p:cNvSpPr>
            <p:nvPr/>
          </p:nvSpPr>
          <p:spPr bwMode="auto">
            <a:xfrm>
              <a:off x="2497" y="4515"/>
              <a:ext cx="2800" cy="0"/>
            </a:xfrm>
            <a:prstGeom prst="line">
              <a:avLst/>
            </a:prstGeom>
            <a:noFill/>
            <a:ln w="9525">
              <a:solidFill>
                <a:srgbClr val="000000"/>
              </a:solidFill>
              <a:round/>
              <a:headEnd type="triangle" w="med" len="med"/>
              <a:tailEnd type="triangle" w="med" len="med"/>
            </a:ln>
          </p:spPr>
          <p:txBody>
            <a:bodyPr/>
            <a:lstStyle/>
            <a:p>
              <a:endParaRPr lang="ru-RU"/>
            </a:p>
          </p:txBody>
        </p:sp>
        <p:sp>
          <p:nvSpPr>
            <p:cNvPr id="36" name="Text Box 20"/>
            <p:cNvSpPr txBox="1">
              <a:spLocks noChangeArrowheads="1"/>
            </p:cNvSpPr>
            <p:nvPr/>
          </p:nvSpPr>
          <p:spPr bwMode="auto">
            <a:xfrm>
              <a:off x="2297" y="3563"/>
              <a:ext cx="600" cy="408"/>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a:ln w="50800"/>
                  <a:latin typeface="Times New Roman" pitchFamily="18" charset="0"/>
                  <a:ea typeface="SimSun"/>
                  <a:cs typeface="SimSun"/>
                </a:rPr>
                <a:t>0д</a:t>
              </a:r>
              <a:endParaRPr lang="ru-RU" b="1">
                <a:ln w="50800"/>
              </a:endParaRPr>
            </a:p>
          </p:txBody>
        </p:sp>
        <p:sp>
          <p:nvSpPr>
            <p:cNvPr id="37" name="Text Box 21"/>
            <p:cNvSpPr txBox="1">
              <a:spLocks noChangeArrowheads="1"/>
            </p:cNvSpPr>
            <p:nvPr/>
          </p:nvSpPr>
          <p:spPr bwMode="auto">
            <a:xfrm>
              <a:off x="4137" y="3563"/>
              <a:ext cx="600" cy="408"/>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400" b="1" i="1">
                  <a:ln w="50800"/>
                  <a:latin typeface="Times New Roman" pitchFamily="18" charset="0"/>
                  <a:ea typeface="SimSun"/>
                  <a:cs typeface="SimSun"/>
                </a:rPr>
                <a:t>1</a:t>
              </a:r>
              <a:r>
                <a:rPr lang="ru-RU" altLang="zh-CN" sz="1400" b="1" i="1">
                  <a:ln w="50800"/>
                  <a:latin typeface="Times New Roman" pitchFamily="18" charset="0"/>
                  <a:ea typeface="SimSun"/>
                  <a:cs typeface="SimSun"/>
                </a:rPr>
                <a:t>д</a:t>
              </a:r>
              <a:endParaRPr lang="ru-RU" b="1">
                <a:ln w="50800"/>
              </a:endParaRPr>
            </a:p>
          </p:txBody>
        </p:sp>
        <p:sp>
          <p:nvSpPr>
            <p:cNvPr id="38" name="Line 22"/>
            <p:cNvSpPr>
              <a:spLocks noChangeShapeType="1"/>
            </p:cNvSpPr>
            <p:nvPr/>
          </p:nvSpPr>
          <p:spPr bwMode="auto">
            <a:xfrm>
              <a:off x="4597" y="3699"/>
              <a:ext cx="0" cy="408"/>
            </a:xfrm>
            <a:prstGeom prst="line">
              <a:avLst/>
            </a:prstGeom>
            <a:noFill/>
            <a:ln w="9525">
              <a:solidFill>
                <a:srgbClr val="000000"/>
              </a:solidFill>
              <a:round/>
              <a:headEnd/>
              <a:tailEnd/>
            </a:ln>
          </p:spPr>
          <p:txBody>
            <a:bodyPr/>
            <a:lstStyle/>
            <a:p>
              <a:endParaRPr lang="ru-RU"/>
            </a:p>
          </p:txBody>
        </p:sp>
        <p:sp>
          <p:nvSpPr>
            <p:cNvPr id="40" name="Line 24"/>
            <p:cNvSpPr>
              <a:spLocks noChangeShapeType="1"/>
            </p:cNvSpPr>
            <p:nvPr/>
          </p:nvSpPr>
          <p:spPr bwMode="auto">
            <a:xfrm>
              <a:off x="6697" y="3699"/>
              <a:ext cx="0" cy="408"/>
            </a:xfrm>
            <a:prstGeom prst="line">
              <a:avLst/>
            </a:prstGeom>
            <a:noFill/>
            <a:ln w="9525">
              <a:solidFill>
                <a:srgbClr val="000000"/>
              </a:solidFill>
              <a:round/>
              <a:headEnd/>
              <a:tailEnd/>
            </a:ln>
          </p:spPr>
          <p:txBody>
            <a:bodyPr/>
            <a:lstStyle/>
            <a:p>
              <a:endParaRPr lang="ru-RU"/>
            </a:p>
          </p:txBody>
        </p:sp>
        <p:sp>
          <p:nvSpPr>
            <p:cNvPr id="41" name="Line 25"/>
            <p:cNvSpPr>
              <a:spLocks noChangeShapeType="1"/>
            </p:cNvSpPr>
            <p:nvPr/>
          </p:nvSpPr>
          <p:spPr bwMode="auto">
            <a:xfrm>
              <a:off x="4597" y="3789"/>
              <a:ext cx="700" cy="0"/>
            </a:xfrm>
            <a:prstGeom prst="line">
              <a:avLst/>
            </a:prstGeom>
            <a:noFill/>
            <a:ln w="9525">
              <a:solidFill>
                <a:srgbClr val="000000"/>
              </a:solidFill>
              <a:round/>
              <a:headEnd type="triangle" w="med" len="med"/>
              <a:tailEnd type="triangle" w="med" len="med"/>
            </a:ln>
          </p:spPr>
          <p:txBody>
            <a:bodyPr/>
            <a:lstStyle/>
            <a:p>
              <a:endParaRPr lang="ru-RU"/>
            </a:p>
          </p:txBody>
        </p:sp>
        <p:sp>
          <p:nvSpPr>
            <p:cNvPr id="42" name="Line 26"/>
            <p:cNvSpPr>
              <a:spLocks noChangeShapeType="1"/>
            </p:cNvSpPr>
            <p:nvPr/>
          </p:nvSpPr>
          <p:spPr bwMode="auto">
            <a:xfrm>
              <a:off x="5307" y="3790"/>
              <a:ext cx="1400" cy="0"/>
            </a:xfrm>
            <a:prstGeom prst="line">
              <a:avLst/>
            </a:prstGeom>
            <a:noFill/>
            <a:ln w="9525">
              <a:solidFill>
                <a:srgbClr val="000000"/>
              </a:solidFill>
              <a:round/>
              <a:headEnd type="triangle" w="med" len="med"/>
              <a:tailEnd type="triangle" w="med" len="med"/>
            </a:ln>
          </p:spPr>
          <p:txBody>
            <a:bodyPr/>
            <a:lstStyle/>
            <a:p>
              <a:endParaRPr lang="ru-RU"/>
            </a:p>
          </p:txBody>
        </p:sp>
        <p:sp>
          <p:nvSpPr>
            <p:cNvPr id="43" name="Text Box 27"/>
            <p:cNvSpPr txBox="1">
              <a:spLocks noChangeArrowheads="1"/>
            </p:cNvSpPr>
            <p:nvPr/>
          </p:nvSpPr>
          <p:spPr bwMode="auto">
            <a:xfrm>
              <a:off x="6797" y="3518"/>
              <a:ext cx="600" cy="408"/>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400" b="1" i="1">
                  <a:ln w="50800"/>
                  <a:latin typeface="Times New Roman" pitchFamily="18" charset="0"/>
                  <a:ea typeface="SimSun"/>
                  <a:cs typeface="SimSun"/>
                </a:rPr>
                <a:t>2</a:t>
              </a:r>
              <a:r>
                <a:rPr lang="ru-RU" altLang="zh-CN" sz="1400" b="1" i="1">
                  <a:ln w="50800"/>
                  <a:latin typeface="Times New Roman" pitchFamily="18" charset="0"/>
                  <a:ea typeface="SimSun"/>
                  <a:cs typeface="SimSun"/>
                </a:rPr>
                <a:t>д</a:t>
              </a:r>
              <a:endParaRPr lang="ru-RU" b="1">
                <a:ln w="50800"/>
              </a:endParaRPr>
            </a:p>
          </p:txBody>
        </p:sp>
        <p:sp>
          <p:nvSpPr>
            <p:cNvPr id="44" name="Rectangle 28"/>
            <p:cNvSpPr>
              <a:spLocks noChangeArrowheads="1"/>
            </p:cNvSpPr>
            <p:nvPr/>
          </p:nvSpPr>
          <p:spPr bwMode="auto">
            <a:xfrm>
              <a:off x="6697" y="4001"/>
              <a:ext cx="2099" cy="139"/>
            </a:xfrm>
            <a:prstGeom prst="rect">
              <a:avLst/>
            </a:prstGeom>
            <a:solidFill>
              <a:schemeClr val="bg2">
                <a:lumMod val="90000"/>
              </a:schemeClr>
            </a:solidFill>
            <a:ln w="3175" cap="rnd">
              <a:solidFill>
                <a:srgbClr val="000000"/>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45" name="Text Box 29"/>
            <p:cNvSpPr txBox="1">
              <a:spLocks noChangeArrowheads="1"/>
            </p:cNvSpPr>
            <p:nvPr/>
          </p:nvSpPr>
          <p:spPr bwMode="auto">
            <a:xfrm>
              <a:off x="8697" y="3563"/>
              <a:ext cx="600" cy="408"/>
            </a:xfrm>
            <a:prstGeom prst="rect">
              <a:avLst/>
            </a:prstGeom>
            <a:solidFill>
              <a:srgbClr val="FFFFFF">
                <a:alpha val="0"/>
              </a:srgbClr>
            </a:solidFill>
            <a:ln w="9525">
              <a:noFill/>
              <a:miter lim="800000"/>
              <a:headEnd/>
              <a:tailEnd/>
            </a:ln>
            <a:effectLst>
              <a:outerShdw blurRad="63500" sx="102000" sy="102000" algn="ctr" rotWithShape="0">
                <a:prstClr val="black">
                  <a:alpha val="40000"/>
                </a:prstClr>
              </a:outerShdw>
            </a:effectLst>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400" b="1" i="1">
                  <a:ln w="50800"/>
                  <a:latin typeface="Times New Roman" pitchFamily="18" charset="0"/>
                  <a:ea typeface="SimSun"/>
                  <a:cs typeface="SimSun"/>
                </a:rPr>
                <a:t>3д</a:t>
              </a:r>
              <a:endParaRPr lang="ru-RU" b="1">
                <a:ln w="50800"/>
              </a:endParaRPr>
            </a:p>
          </p:txBody>
        </p:sp>
      </p:grpSp>
      <p:sp>
        <p:nvSpPr>
          <p:cNvPr id="49" name="Line 18"/>
          <p:cNvSpPr>
            <a:spLocks noChangeShapeType="1"/>
          </p:cNvSpPr>
          <p:nvPr/>
        </p:nvSpPr>
        <p:spPr bwMode="auto">
          <a:xfrm>
            <a:off x="5058000" y="4857760"/>
            <a:ext cx="0" cy="324000"/>
          </a:xfrm>
          <a:prstGeom prst="line">
            <a:avLst/>
          </a:prstGeom>
          <a:noFill/>
          <a:ln w="9525">
            <a:solidFill>
              <a:srgbClr val="000000"/>
            </a:solidFill>
            <a:round/>
            <a:headEnd/>
            <a:tailEnd/>
          </a:ln>
        </p:spPr>
        <p:txBody>
          <a:bodyPr/>
          <a:lstStyle/>
          <a:p>
            <a:endParaRPr lang="ru-RU"/>
          </a:p>
        </p:txBody>
      </p:sp>
      <p:sp>
        <p:nvSpPr>
          <p:cNvPr id="5" name="Прямоугольник 4">
            <a:hlinkClick r:id="rId9"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21569" y="5572140"/>
            <a:ext cx="1804960"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2071702"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44000" y="252000"/>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600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Моё имя –Лий! Приветствую, Вас, идущих в жрецы Ра! </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p:cNvSpPr/>
          <p:nvPr/>
        </p:nvSpPr>
        <p:spPr>
          <a:xfrm>
            <a:off x="714348" y="928800"/>
            <a:ext cx="3986234" cy="3857652"/>
          </a:xfrm>
          <a:prstGeom prst="rect">
            <a:avLst/>
          </a:prstGeom>
          <a:blipFill>
            <a:blip r:embed="rId9"/>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0"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1"/>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2"/>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3"/>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4"/>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52" name="Picture 28" descr="C:\Documents and Settings\Администратор\Рабочий стол\Новая папка\lightbulb - empty.png"/>
          <p:cNvPicPr>
            <a:picLocks noChangeAspect="1" noChangeArrowheads="1"/>
          </p:cNvPicPr>
          <p:nvPr/>
        </p:nvPicPr>
        <p:blipFill>
          <a:blip r:embed="rId15"/>
          <a:srcRect/>
          <a:stretch>
            <a:fillRect/>
          </a:stretch>
        </p:blipFill>
        <p:spPr bwMode="auto">
          <a:xfrm>
            <a:off x="6215074" y="3143248"/>
            <a:ext cx="1219200" cy="1219200"/>
          </a:xfrm>
          <a:prstGeom prst="rect">
            <a:avLst/>
          </a:prstGeom>
          <a:noFill/>
        </p:spPr>
      </p:pic>
      <p:pic>
        <p:nvPicPr>
          <p:cNvPr id="1053" name="Picture 29" descr="C:\Documents and Settings\Администратор\Рабочий стол\Новая папка\lightbulb - full.png"/>
          <p:cNvPicPr>
            <a:picLocks noChangeAspect="1" noChangeArrowheads="1"/>
          </p:cNvPicPr>
          <p:nvPr/>
        </p:nvPicPr>
        <p:blipFill>
          <a:blip r:embed="rId16"/>
          <a:srcRect/>
          <a:stretch>
            <a:fillRect/>
          </a:stretch>
        </p:blipFill>
        <p:spPr bwMode="auto">
          <a:xfrm>
            <a:off x="6215074" y="3143248"/>
            <a:ext cx="1219200" cy="1219200"/>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7"/>
          <a:srcRect/>
          <a:stretch>
            <a:fillRect/>
          </a:stretch>
        </p:blipFill>
        <p:spPr bwMode="auto">
          <a:xfrm>
            <a:off x="7000892" y="3643314"/>
            <a:ext cx="1719266" cy="1719266"/>
          </a:xfrm>
          <a:prstGeom prst="rect">
            <a:avLst/>
          </a:prstGeom>
          <a:noFill/>
          <a:effectLst>
            <a:glow rad="101600">
              <a:schemeClr val="accent6">
                <a:satMod val="175000"/>
                <a:alpha val="40000"/>
              </a:schemeClr>
            </a:glow>
            <a:outerShdw blurRad="76200" dist="38100" sx="104000" sy="104000" algn="l" rotWithShape="0">
              <a:prstClr val="black">
                <a:alpha val="40000"/>
              </a:prstClr>
            </a:outerShdw>
          </a:effectLst>
        </p:spPr>
      </p:pic>
      <p:sp>
        <p:nvSpPr>
          <p:cNvPr id="57" name="Овальная выноска 56"/>
          <p:cNvSpPr/>
          <p:nvPr/>
        </p:nvSpPr>
        <p:spPr>
          <a:xfrm>
            <a:off x="5004000" y="214290"/>
            <a:ext cx="3929090" cy="2714644"/>
          </a:xfrm>
          <a:prstGeom prst="wedgeEllipseCallout">
            <a:avLst>
              <a:gd name="adj1" fmla="val 17617"/>
              <a:gd name="adj2" fmla="val 79689"/>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Я буду сопровождать Вас в этом увлекательном приключении.</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1000"/>
                                        <p:tgtEl>
                                          <p:spTgt spid="102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par>
                          <p:cTn id="26" fill="hold">
                            <p:stCondLst>
                              <p:cond delay="1000"/>
                            </p:stCondLst>
                            <p:childTnLst>
                              <p:par>
                                <p:cTn id="27" presetID="26" presetClass="entr" presetSubtype="0" fill="hold" nodeType="afterEffect">
                                  <p:stCondLst>
                                    <p:cond delay="0"/>
                                  </p:stCondLst>
                                  <p:childTnLst>
                                    <p:set>
                                      <p:cBhvr>
                                        <p:cTn id="28" dur="1" fill="hold">
                                          <p:stCondLst>
                                            <p:cond delay="0"/>
                                          </p:stCondLst>
                                        </p:cTn>
                                        <p:tgtEl>
                                          <p:spTgt spid="1056"/>
                                        </p:tgtEl>
                                        <p:attrNameLst>
                                          <p:attrName>style.visibility</p:attrName>
                                        </p:attrNameLst>
                                      </p:cBhvr>
                                      <p:to>
                                        <p:strVal val="visible"/>
                                      </p:to>
                                    </p:set>
                                    <p:animEffect transition="in" filter="wipe(down)">
                                      <p:cBhvr>
                                        <p:cTn id="29" dur="580">
                                          <p:stCondLst>
                                            <p:cond delay="0"/>
                                          </p:stCondLst>
                                        </p:cTn>
                                        <p:tgtEl>
                                          <p:spTgt spid="1056"/>
                                        </p:tgtEl>
                                      </p:cBhvr>
                                    </p:animEffect>
                                    <p:anim calcmode="lin" valueType="num">
                                      <p:cBhvr>
                                        <p:cTn id="30" dur="1822" tmFilter="0,0; 0.14,0.36; 0.43,0.73; 0.71,0.91; 1.0,1.0">
                                          <p:stCondLst>
                                            <p:cond delay="0"/>
                                          </p:stCondLst>
                                        </p:cTn>
                                        <p:tgtEl>
                                          <p:spTgt spid="105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5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5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5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56"/>
                                        </p:tgtEl>
                                        <p:attrNameLst>
                                          <p:attrName>ppt_y</p:attrName>
                                        </p:attrNameLst>
                                      </p:cBhvr>
                                      <p:tavLst>
                                        <p:tav tm="0" fmla="#ppt_y-sin(pi*$)/81">
                                          <p:val>
                                            <p:fltVal val="0"/>
                                          </p:val>
                                        </p:tav>
                                        <p:tav tm="100000">
                                          <p:val>
                                            <p:fltVal val="1"/>
                                          </p:val>
                                        </p:tav>
                                      </p:tavLst>
                                    </p:anim>
                                    <p:animScale>
                                      <p:cBhvr>
                                        <p:cTn id="35" dur="26">
                                          <p:stCondLst>
                                            <p:cond delay="650"/>
                                          </p:stCondLst>
                                        </p:cTn>
                                        <p:tgtEl>
                                          <p:spTgt spid="1056"/>
                                        </p:tgtEl>
                                      </p:cBhvr>
                                      <p:to x="100000" y="60000"/>
                                    </p:animScale>
                                    <p:animScale>
                                      <p:cBhvr>
                                        <p:cTn id="36" dur="166" decel="50000">
                                          <p:stCondLst>
                                            <p:cond delay="676"/>
                                          </p:stCondLst>
                                        </p:cTn>
                                        <p:tgtEl>
                                          <p:spTgt spid="1056"/>
                                        </p:tgtEl>
                                      </p:cBhvr>
                                      <p:to x="100000" y="100000"/>
                                    </p:animScale>
                                    <p:animScale>
                                      <p:cBhvr>
                                        <p:cTn id="37" dur="26">
                                          <p:stCondLst>
                                            <p:cond delay="1312"/>
                                          </p:stCondLst>
                                        </p:cTn>
                                        <p:tgtEl>
                                          <p:spTgt spid="1056"/>
                                        </p:tgtEl>
                                      </p:cBhvr>
                                      <p:to x="100000" y="80000"/>
                                    </p:animScale>
                                    <p:animScale>
                                      <p:cBhvr>
                                        <p:cTn id="38" dur="166" decel="50000">
                                          <p:stCondLst>
                                            <p:cond delay="1338"/>
                                          </p:stCondLst>
                                        </p:cTn>
                                        <p:tgtEl>
                                          <p:spTgt spid="1056"/>
                                        </p:tgtEl>
                                      </p:cBhvr>
                                      <p:to x="100000" y="100000"/>
                                    </p:animScale>
                                    <p:animScale>
                                      <p:cBhvr>
                                        <p:cTn id="39" dur="26">
                                          <p:stCondLst>
                                            <p:cond delay="1642"/>
                                          </p:stCondLst>
                                        </p:cTn>
                                        <p:tgtEl>
                                          <p:spTgt spid="1056"/>
                                        </p:tgtEl>
                                      </p:cBhvr>
                                      <p:to x="100000" y="90000"/>
                                    </p:animScale>
                                    <p:animScale>
                                      <p:cBhvr>
                                        <p:cTn id="40" dur="166" decel="50000">
                                          <p:stCondLst>
                                            <p:cond delay="1668"/>
                                          </p:stCondLst>
                                        </p:cTn>
                                        <p:tgtEl>
                                          <p:spTgt spid="1056"/>
                                        </p:tgtEl>
                                      </p:cBhvr>
                                      <p:to x="100000" y="100000"/>
                                    </p:animScale>
                                    <p:animScale>
                                      <p:cBhvr>
                                        <p:cTn id="41" dur="26">
                                          <p:stCondLst>
                                            <p:cond delay="1808"/>
                                          </p:stCondLst>
                                        </p:cTn>
                                        <p:tgtEl>
                                          <p:spTgt spid="1056"/>
                                        </p:tgtEl>
                                      </p:cBhvr>
                                      <p:to x="100000" y="95000"/>
                                    </p:animScale>
                                    <p:animScale>
                                      <p:cBhvr>
                                        <p:cTn id="42" dur="166" decel="50000">
                                          <p:stCondLst>
                                            <p:cond delay="1834"/>
                                          </p:stCondLst>
                                        </p:cTn>
                                        <p:tgtEl>
                                          <p:spTgt spid="1056"/>
                                        </p:tgtEl>
                                      </p:cBhvr>
                                      <p:to x="100000" y="100000"/>
                                    </p:animScale>
                                  </p:childTnLst>
                                </p:cTn>
                              </p:par>
                            </p:childTnLst>
                          </p:cTn>
                        </p:par>
                        <p:par>
                          <p:cTn id="43" fill="hold">
                            <p:stCondLst>
                              <p:cond delay="3000"/>
                            </p:stCondLst>
                            <p:childTnLst>
                              <p:par>
                                <p:cTn id="44" presetID="23" presetClass="entr" presetSubtype="16" fill="hold" nodeType="afterEffect">
                                  <p:stCondLst>
                                    <p:cond delay="0"/>
                                  </p:stCondLst>
                                  <p:childTnLst>
                                    <p:set>
                                      <p:cBhvr>
                                        <p:cTn id="45" dur="1" fill="hold">
                                          <p:stCondLst>
                                            <p:cond delay="0"/>
                                          </p:stCondLst>
                                        </p:cTn>
                                        <p:tgtEl>
                                          <p:spTgt spid="1052"/>
                                        </p:tgtEl>
                                        <p:attrNameLst>
                                          <p:attrName>style.visibility</p:attrName>
                                        </p:attrNameLst>
                                      </p:cBhvr>
                                      <p:to>
                                        <p:strVal val="visible"/>
                                      </p:to>
                                    </p:set>
                                    <p:anim calcmode="lin" valueType="num">
                                      <p:cBhvr>
                                        <p:cTn id="46" dur="200" fill="hold"/>
                                        <p:tgtEl>
                                          <p:spTgt spid="1052"/>
                                        </p:tgtEl>
                                        <p:attrNameLst>
                                          <p:attrName>ppt_w</p:attrName>
                                        </p:attrNameLst>
                                      </p:cBhvr>
                                      <p:tavLst>
                                        <p:tav tm="0">
                                          <p:val>
                                            <p:fltVal val="0"/>
                                          </p:val>
                                        </p:tav>
                                        <p:tav tm="100000">
                                          <p:val>
                                            <p:strVal val="#ppt_w"/>
                                          </p:val>
                                        </p:tav>
                                      </p:tavLst>
                                    </p:anim>
                                    <p:anim calcmode="lin" valueType="num">
                                      <p:cBhvr>
                                        <p:cTn id="47" dur="200" fill="hold"/>
                                        <p:tgtEl>
                                          <p:spTgt spid="1052"/>
                                        </p:tgtEl>
                                        <p:attrNameLst>
                                          <p:attrName>ppt_h</p:attrName>
                                        </p:attrNameLst>
                                      </p:cBhvr>
                                      <p:tavLst>
                                        <p:tav tm="0">
                                          <p:val>
                                            <p:fltVal val="0"/>
                                          </p:val>
                                        </p:tav>
                                        <p:tav tm="100000">
                                          <p:val>
                                            <p:strVal val="#ppt_h"/>
                                          </p:val>
                                        </p:tav>
                                      </p:tavLst>
                                    </p:anim>
                                  </p:childTnLst>
                                </p:cTn>
                              </p:par>
                            </p:childTnLst>
                          </p:cTn>
                        </p:par>
                        <p:par>
                          <p:cTn id="48" fill="hold">
                            <p:stCondLst>
                              <p:cond delay="3200"/>
                            </p:stCondLst>
                            <p:childTnLst>
                              <p:par>
                                <p:cTn id="49" presetID="1" presetClass="entr" presetSubtype="0" fill="hold" nodeType="afterEffect">
                                  <p:stCondLst>
                                    <p:cond delay="600"/>
                                  </p:stCondLst>
                                  <p:childTnLst>
                                    <p:set>
                                      <p:cBhvr>
                                        <p:cTn id="50" dur="1" fill="hold">
                                          <p:stCondLst>
                                            <p:cond delay="0"/>
                                          </p:stCondLst>
                                        </p:cTn>
                                        <p:tgtEl>
                                          <p:spTgt spid="1035"/>
                                        </p:tgtEl>
                                        <p:attrNameLst>
                                          <p:attrName>style.visibility</p:attrName>
                                        </p:attrNameLst>
                                      </p:cBhvr>
                                      <p:to>
                                        <p:strVal val="visible"/>
                                      </p:to>
                                    </p:set>
                                  </p:childTnLst>
                                </p:cTn>
                              </p:par>
                              <p:par>
                                <p:cTn id="51" presetID="1" presetClass="entr" presetSubtype="0" fill="hold" nodeType="withEffect">
                                  <p:stCondLst>
                                    <p:cond delay="400"/>
                                  </p:stCondLst>
                                  <p:childTnLst>
                                    <p:set>
                                      <p:cBhvr>
                                        <p:cTn id="52" dur="1" fill="hold">
                                          <p:stCondLst>
                                            <p:cond delay="0"/>
                                          </p:stCondLst>
                                        </p:cTn>
                                        <p:tgtEl>
                                          <p:spTgt spid="1053"/>
                                        </p:tgtEl>
                                        <p:attrNameLst>
                                          <p:attrName>style.visibility</p:attrName>
                                        </p:attrNameLst>
                                      </p:cBhvr>
                                      <p:to>
                                        <p:strVal val="visible"/>
                                      </p:to>
                                    </p:set>
                                  </p:childTnLst>
                                </p:cTn>
                              </p:par>
                            </p:childTnLst>
                          </p:cTn>
                        </p:par>
                        <p:par>
                          <p:cTn id="53" fill="hold">
                            <p:stCondLst>
                              <p:cond delay="3800"/>
                            </p:stCondLst>
                            <p:childTnLst>
                              <p:par>
                                <p:cTn id="54" presetID="10" presetClass="entr" presetSubtype="0" fill="hold" grpId="0" nodeType="afterEffect">
                                  <p:stCondLst>
                                    <p:cond delay="7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520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par>
                          <p:cTn id="60" fill="hold">
                            <p:stCondLst>
                              <p:cond delay="9500"/>
                            </p:stCondLst>
                            <p:childTnLst>
                              <p:par>
                                <p:cTn id="61" presetID="10" presetClass="entr" presetSubtype="0" fill="hold" grpId="0" nodeType="afterEffect">
                                  <p:stCondLst>
                                    <p:cond delay="90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childTnLst>
                                </p:cTn>
                              </p:par>
                              <p:par>
                                <p:cTn id="64" presetID="10" presetClass="entr" presetSubtype="0" fill="hold" nodeType="withEffect">
                                  <p:stCondLst>
                                    <p:cond delay="900"/>
                                  </p:stCondLst>
                                  <p:childTnLst>
                                    <p:set>
                                      <p:cBhvr>
                                        <p:cTn id="65" dur="1" fill="hold">
                                          <p:stCondLst>
                                            <p:cond delay="0"/>
                                          </p:stCondLst>
                                        </p:cTn>
                                        <p:tgtEl>
                                          <p:spTgt spid="1042"/>
                                        </p:tgtEl>
                                        <p:attrNameLst>
                                          <p:attrName>style.visibility</p:attrName>
                                        </p:attrNameLst>
                                      </p:cBhvr>
                                      <p:to>
                                        <p:strVal val="visible"/>
                                      </p:to>
                                    </p:set>
                                    <p:animEffect transition="in" filter="fade">
                                      <p:cBhvr>
                                        <p:cTn id="66" dur="1000"/>
                                        <p:tgtEl>
                                          <p:spTgt spid="1042"/>
                                        </p:tgtEl>
                                      </p:cBhvr>
                                    </p:animEffect>
                                  </p:childTnLst>
                                </p:cTn>
                              </p:par>
                              <p:par>
                                <p:cTn id="67" presetID="14" presetClass="entr" presetSubtype="10" fill="hold" grpId="0" nodeType="withEffect">
                                  <p:stCondLst>
                                    <p:cond delay="90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1000"/>
                                        <p:tgtEl>
                                          <p:spTgt spid="37"/>
                                        </p:tgtEl>
                                      </p:cBhvr>
                                    </p:animEffect>
                                  </p:childTnLst>
                                </p:cTn>
                              </p:par>
                              <p:par>
                                <p:cTn id="70" presetID="53" presetClass="entr" presetSubtype="0" fill="hold" nodeType="withEffect">
                                  <p:stCondLst>
                                    <p:cond delay="900"/>
                                  </p:stCondLst>
                                  <p:childTnLst>
                                    <p:set>
                                      <p:cBhvr>
                                        <p:cTn id="71" dur="1" fill="hold">
                                          <p:stCondLst>
                                            <p:cond delay="0"/>
                                          </p:stCondLst>
                                        </p:cTn>
                                        <p:tgtEl>
                                          <p:spTgt spid="1047"/>
                                        </p:tgtEl>
                                        <p:attrNameLst>
                                          <p:attrName>style.visibility</p:attrName>
                                        </p:attrNameLst>
                                      </p:cBhvr>
                                      <p:to>
                                        <p:strVal val="visible"/>
                                      </p:to>
                                    </p:set>
                                    <p:anim calcmode="lin" valueType="num">
                                      <p:cBhvr>
                                        <p:cTn id="72" dur="500" fill="hold"/>
                                        <p:tgtEl>
                                          <p:spTgt spid="1047"/>
                                        </p:tgtEl>
                                        <p:attrNameLst>
                                          <p:attrName>ppt_w</p:attrName>
                                        </p:attrNameLst>
                                      </p:cBhvr>
                                      <p:tavLst>
                                        <p:tav tm="0">
                                          <p:val>
                                            <p:fltVal val="0"/>
                                          </p:val>
                                        </p:tav>
                                        <p:tav tm="100000">
                                          <p:val>
                                            <p:strVal val="#ppt_w"/>
                                          </p:val>
                                        </p:tav>
                                      </p:tavLst>
                                    </p:anim>
                                    <p:anim calcmode="lin" valueType="num">
                                      <p:cBhvr>
                                        <p:cTn id="73" dur="500" fill="hold"/>
                                        <p:tgtEl>
                                          <p:spTgt spid="1047"/>
                                        </p:tgtEl>
                                        <p:attrNameLst>
                                          <p:attrName>ppt_h</p:attrName>
                                        </p:attrNameLst>
                                      </p:cBhvr>
                                      <p:tavLst>
                                        <p:tav tm="0">
                                          <p:val>
                                            <p:fltVal val="0"/>
                                          </p:val>
                                        </p:tav>
                                        <p:tav tm="100000">
                                          <p:val>
                                            <p:strVal val="#ppt_h"/>
                                          </p:val>
                                        </p:tav>
                                      </p:tavLst>
                                    </p:anim>
                                    <p:animEffect transition="in" filter="fade">
                                      <p:cBhvr>
                                        <p:cTn id="74" dur="500"/>
                                        <p:tgtEl>
                                          <p:spTgt spid="1047"/>
                                        </p:tgtEl>
                                      </p:cBhvr>
                                    </p:animEffect>
                                  </p:childTnLst>
                                </p:cTn>
                              </p:par>
                              <p:par>
                                <p:cTn id="75" presetID="53" presetClass="entr" presetSubtype="0" fill="hold" nodeType="withEffect">
                                  <p:stCondLst>
                                    <p:cond delay="900"/>
                                  </p:stCondLst>
                                  <p:childTnLst>
                                    <p:set>
                                      <p:cBhvr>
                                        <p:cTn id="76" dur="1" fill="hold">
                                          <p:stCondLst>
                                            <p:cond delay="0"/>
                                          </p:stCondLst>
                                        </p:cTn>
                                        <p:tgtEl>
                                          <p:spTgt spid="1049"/>
                                        </p:tgtEl>
                                        <p:attrNameLst>
                                          <p:attrName>style.visibility</p:attrName>
                                        </p:attrNameLst>
                                      </p:cBhvr>
                                      <p:to>
                                        <p:strVal val="visible"/>
                                      </p:to>
                                    </p:set>
                                    <p:anim calcmode="lin" valueType="num">
                                      <p:cBhvr>
                                        <p:cTn id="77" dur="500" fill="hold"/>
                                        <p:tgtEl>
                                          <p:spTgt spid="1049"/>
                                        </p:tgtEl>
                                        <p:attrNameLst>
                                          <p:attrName>ppt_w</p:attrName>
                                        </p:attrNameLst>
                                      </p:cBhvr>
                                      <p:tavLst>
                                        <p:tav tm="0">
                                          <p:val>
                                            <p:fltVal val="0"/>
                                          </p:val>
                                        </p:tav>
                                        <p:tav tm="100000">
                                          <p:val>
                                            <p:strVal val="#ppt_w"/>
                                          </p:val>
                                        </p:tav>
                                      </p:tavLst>
                                    </p:anim>
                                    <p:anim calcmode="lin" valueType="num">
                                      <p:cBhvr>
                                        <p:cTn id="78" dur="500" fill="hold"/>
                                        <p:tgtEl>
                                          <p:spTgt spid="1049"/>
                                        </p:tgtEl>
                                        <p:attrNameLst>
                                          <p:attrName>ppt_h</p:attrName>
                                        </p:attrNameLst>
                                      </p:cBhvr>
                                      <p:tavLst>
                                        <p:tav tm="0">
                                          <p:val>
                                            <p:fltVal val="0"/>
                                          </p:val>
                                        </p:tav>
                                        <p:tav tm="100000">
                                          <p:val>
                                            <p:strVal val="#ppt_h"/>
                                          </p:val>
                                        </p:tav>
                                      </p:tavLst>
                                    </p:anim>
                                    <p:animEffect transition="in" filter="fade">
                                      <p:cBhvr>
                                        <p:cTn id="79" dur="500"/>
                                        <p:tgtEl>
                                          <p:spTgt spid="1049"/>
                                        </p:tgtEl>
                                      </p:cBhvr>
                                    </p:animEffect>
                                  </p:childTnLst>
                                </p:cTn>
                              </p:par>
                              <p:par>
                                <p:cTn id="80" presetID="53" presetClass="entr" presetSubtype="0" fill="hold" nodeType="withEffect">
                                  <p:stCondLst>
                                    <p:cond delay="900"/>
                                  </p:stCondLst>
                                  <p:childTnLst>
                                    <p:set>
                                      <p:cBhvr>
                                        <p:cTn id="81" dur="1" fill="hold">
                                          <p:stCondLst>
                                            <p:cond delay="0"/>
                                          </p:stCondLst>
                                        </p:cTn>
                                        <p:tgtEl>
                                          <p:spTgt spid="1045"/>
                                        </p:tgtEl>
                                        <p:attrNameLst>
                                          <p:attrName>style.visibility</p:attrName>
                                        </p:attrNameLst>
                                      </p:cBhvr>
                                      <p:to>
                                        <p:strVal val="visible"/>
                                      </p:to>
                                    </p:set>
                                    <p:anim calcmode="lin" valueType="num">
                                      <p:cBhvr>
                                        <p:cTn id="82" dur="500" fill="hold"/>
                                        <p:tgtEl>
                                          <p:spTgt spid="1045"/>
                                        </p:tgtEl>
                                        <p:attrNameLst>
                                          <p:attrName>ppt_w</p:attrName>
                                        </p:attrNameLst>
                                      </p:cBhvr>
                                      <p:tavLst>
                                        <p:tav tm="0">
                                          <p:val>
                                            <p:fltVal val="0"/>
                                          </p:val>
                                        </p:tav>
                                        <p:tav tm="100000">
                                          <p:val>
                                            <p:strVal val="#ppt_w"/>
                                          </p:val>
                                        </p:tav>
                                      </p:tavLst>
                                    </p:anim>
                                    <p:anim calcmode="lin" valueType="num">
                                      <p:cBhvr>
                                        <p:cTn id="83" dur="500" fill="hold"/>
                                        <p:tgtEl>
                                          <p:spTgt spid="1045"/>
                                        </p:tgtEl>
                                        <p:attrNameLst>
                                          <p:attrName>ppt_h</p:attrName>
                                        </p:attrNameLst>
                                      </p:cBhvr>
                                      <p:tavLst>
                                        <p:tav tm="0">
                                          <p:val>
                                            <p:fltVal val="0"/>
                                          </p:val>
                                        </p:tav>
                                        <p:tav tm="100000">
                                          <p:val>
                                            <p:strVal val="#ppt_h"/>
                                          </p:val>
                                        </p:tav>
                                      </p:tavLst>
                                    </p:anim>
                                    <p:animEffect transition="in" filter="fade">
                                      <p:cBhvr>
                                        <p:cTn id="84" dur="500"/>
                                        <p:tgtEl>
                                          <p:spTgt spid="1045"/>
                                        </p:tgtEl>
                                      </p:cBhvr>
                                    </p:animEffect>
                                  </p:childTnLst>
                                </p:cTn>
                              </p:par>
                              <p:par>
                                <p:cTn id="85" presetID="5" presetClass="entr" presetSubtype="10" fill="hold" nodeType="withEffect">
                                  <p:stCondLst>
                                    <p:cond delay="900"/>
                                  </p:stCondLst>
                                  <p:childTnLst>
                                    <p:set>
                                      <p:cBhvr>
                                        <p:cTn id="86" dur="1" fill="hold">
                                          <p:stCondLst>
                                            <p:cond delay="0"/>
                                          </p:stCondLst>
                                        </p:cTn>
                                        <p:tgtEl>
                                          <p:spTgt spid="1041"/>
                                        </p:tgtEl>
                                        <p:attrNameLst>
                                          <p:attrName>style.visibility</p:attrName>
                                        </p:attrNameLst>
                                      </p:cBhvr>
                                      <p:to>
                                        <p:strVal val="visible"/>
                                      </p:to>
                                    </p:set>
                                    <p:animEffect transition="in" filter="checkerboard(across)">
                                      <p:cBhvr>
                                        <p:cTn id="87" dur="600"/>
                                        <p:tgtEl>
                                          <p:spTgt spid="1041"/>
                                        </p:tgtEl>
                                      </p:cBhvr>
                                    </p:animEffect>
                                  </p:childTnLst>
                                </p:cTn>
                              </p:par>
                              <p:par>
                                <p:cTn id="88" presetID="5" presetClass="entr" presetSubtype="10" fill="hold" nodeType="withEffect">
                                  <p:stCondLst>
                                    <p:cond delay="900"/>
                                  </p:stCondLst>
                                  <p:childTnLst>
                                    <p:set>
                                      <p:cBhvr>
                                        <p:cTn id="89" dur="1" fill="hold">
                                          <p:stCondLst>
                                            <p:cond delay="0"/>
                                          </p:stCondLst>
                                        </p:cTn>
                                        <p:tgtEl>
                                          <p:spTgt spid="47"/>
                                        </p:tgtEl>
                                        <p:attrNameLst>
                                          <p:attrName>style.visibility</p:attrName>
                                        </p:attrNameLst>
                                      </p:cBhvr>
                                      <p:to>
                                        <p:strVal val="visible"/>
                                      </p:to>
                                    </p:set>
                                    <p:animEffect transition="in" filter="checkerboard(across)">
                                      <p:cBhvr>
                                        <p:cTn id="90" dur="600"/>
                                        <p:tgtEl>
                                          <p:spTgt spid="47"/>
                                        </p:tgtEl>
                                      </p:cBhvr>
                                    </p:animEffect>
                                  </p:childTnLst>
                                </p:cTn>
                              </p:par>
                              <p:par>
                                <p:cTn id="91" presetID="9" presetClass="entr" presetSubtype="0" fill="hold" nodeType="withEffect">
                                  <p:stCondLst>
                                    <p:cond delay="900"/>
                                  </p:stCondLst>
                                  <p:childTnLst>
                                    <p:set>
                                      <p:cBhvr>
                                        <p:cTn id="92" dur="1" fill="hold">
                                          <p:stCondLst>
                                            <p:cond delay="0"/>
                                          </p:stCondLst>
                                        </p:cTn>
                                        <p:tgtEl>
                                          <p:spTgt spid="1043"/>
                                        </p:tgtEl>
                                        <p:attrNameLst>
                                          <p:attrName>style.visibility</p:attrName>
                                        </p:attrNameLst>
                                      </p:cBhvr>
                                      <p:to>
                                        <p:strVal val="visible"/>
                                      </p:to>
                                    </p:set>
                                    <p:animEffect transition="in" filter="dissolve">
                                      <p:cBhvr>
                                        <p:cTn id="93" dur="500"/>
                                        <p:tgtEl>
                                          <p:spTgt spid="1043"/>
                                        </p:tgtEl>
                                      </p:cBhvr>
                                    </p:animEffect>
                                  </p:childTnLst>
                                </p:cTn>
                              </p:par>
                              <p:par>
                                <p:cTn id="94" presetID="9" presetClass="entr" presetSubtype="0" fill="hold" nodeType="withEffect">
                                  <p:stCondLst>
                                    <p:cond delay="900"/>
                                  </p:stCondLst>
                                  <p:childTnLst>
                                    <p:set>
                                      <p:cBhvr>
                                        <p:cTn id="95" dur="1" fill="hold">
                                          <p:stCondLst>
                                            <p:cond delay="0"/>
                                          </p:stCondLst>
                                        </p:cTn>
                                        <p:tgtEl>
                                          <p:spTgt spid="1030"/>
                                        </p:tgtEl>
                                        <p:attrNameLst>
                                          <p:attrName>style.visibility</p:attrName>
                                        </p:attrNameLst>
                                      </p:cBhvr>
                                      <p:to>
                                        <p:strVal val="visible"/>
                                      </p:to>
                                    </p:set>
                                    <p:animEffect transition="in" filter="dissolve">
                                      <p:cBhvr>
                                        <p:cTn id="96" dur="500"/>
                                        <p:tgtEl>
                                          <p:spTgt spid="1030"/>
                                        </p:tgtEl>
                                      </p:cBhvr>
                                    </p:animEffect>
                                  </p:childTnLst>
                                </p:cTn>
                              </p:par>
                              <p:par>
                                <p:cTn id="97" presetID="9" presetClass="exit" presetSubtype="0" fill="hold" nodeType="withEffect">
                                  <p:stCondLst>
                                    <p:cond delay="900"/>
                                  </p:stCondLst>
                                  <p:childTnLst>
                                    <p:animEffect transition="out" filter="dissolve">
                                      <p:cBhvr>
                                        <p:cTn id="98" dur="500"/>
                                        <p:tgtEl>
                                          <p:spTgt spid="1052"/>
                                        </p:tgtEl>
                                      </p:cBhvr>
                                    </p:animEffect>
                                    <p:set>
                                      <p:cBhvr>
                                        <p:cTn id="99" dur="1" fill="hold">
                                          <p:stCondLst>
                                            <p:cond delay="499"/>
                                          </p:stCondLst>
                                        </p:cTn>
                                        <p:tgtEl>
                                          <p:spTgt spid="1052"/>
                                        </p:tgtEl>
                                        <p:attrNameLst>
                                          <p:attrName>style.visibility</p:attrName>
                                        </p:attrNameLst>
                                      </p:cBhvr>
                                      <p:to>
                                        <p:strVal val="hidden"/>
                                      </p:to>
                                    </p:set>
                                  </p:childTnLst>
                                </p:cTn>
                              </p:par>
                              <p:par>
                                <p:cTn id="100" presetID="9" presetClass="exit" presetSubtype="0" fill="hold" nodeType="withEffect">
                                  <p:stCondLst>
                                    <p:cond delay="0"/>
                                  </p:stCondLst>
                                  <p:childTnLst>
                                    <p:animEffect transition="out" filter="dissolve">
                                      <p:cBhvr>
                                        <p:cTn id="101" dur="500"/>
                                        <p:tgtEl>
                                          <p:spTgt spid="1053"/>
                                        </p:tgtEl>
                                      </p:cBhvr>
                                    </p:animEffect>
                                    <p:set>
                                      <p:cBhvr>
                                        <p:cTn id="102" dur="1" fill="hold">
                                          <p:stCondLst>
                                            <p:cond delay="499"/>
                                          </p:stCondLst>
                                        </p:cTn>
                                        <p:tgtEl>
                                          <p:spTgt spid="1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7" grpId="0" animBg="1"/>
      <p:bldP spid="37" grpId="0" animBg="1"/>
      <p:bldP spid="5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Главное не запутаться в отрезках!</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14446" cy="759886"/>
          </a:xfrm>
          <a:prstGeom prst="rect">
            <a:avLst/>
          </a:prstGeom>
          <a:noFill/>
        </p:spPr>
      </p:pic>
      <p:pic>
        <p:nvPicPr>
          <p:cNvPr id="8194" name="Picture 2" descr="C:\Documents and Settings\Администратор\Мои документы\Мои рисунки\HF\Этап 4-5.png"/>
          <p:cNvPicPr>
            <a:picLocks noChangeAspect="1" noChangeArrowheads="1"/>
          </p:cNvPicPr>
          <p:nvPr/>
        </p:nvPicPr>
        <p:blipFill>
          <a:blip r:embed="rId20" cstate="print"/>
          <a:srcRect/>
          <a:stretch>
            <a:fillRect/>
          </a:stretch>
        </p:blipFill>
        <p:spPr bwMode="auto">
          <a:xfrm>
            <a:off x="500034" y="1357298"/>
            <a:ext cx="4143404" cy="3059826"/>
          </a:xfrm>
          <a:prstGeom prst="rect">
            <a:avLst/>
          </a:prstGeom>
          <a:noFill/>
        </p:spPr>
      </p:pic>
      <p:sp>
        <p:nvSpPr>
          <p:cNvPr id="32" name="Прямоугольник 31">
            <a:hlinkClick r:id="rId21"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hlinkClick r:id="rId3" action="ppaction://hlinksldjump"/>
          </p:cNvPr>
          <p:cNvSpPr/>
          <p:nvPr/>
        </p:nvSpPr>
        <p:spPr>
          <a:xfrm>
            <a:off x="0" y="0"/>
            <a:ext cx="9144000" cy="6858000"/>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642910" y="571480"/>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tIns="360000" rtlCol="0" anchor="t">
            <a:noAutofit/>
          </a:bodyPr>
          <a:lstStyle/>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4. </a:t>
            </a:r>
            <a:r>
              <a:rPr lang="ru-RU" sz="1600" i="1" dirty="0" smtClean="0">
                <a:solidFill>
                  <a:schemeClr val="tx1"/>
                </a:solidFill>
                <a:effectLst>
                  <a:outerShdw blurRad="38100" dist="38100" dir="2700000" algn="tl">
                    <a:srgbClr val="000000">
                      <a:alpha val="43137"/>
                    </a:srgbClr>
                  </a:outerShdw>
                </a:effectLst>
                <a:latin typeface="Book Antiqua" pitchFamily="18" charset="0"/>
              </a:rPr>
              <a:t>Для повышения точности результата следует откладывать отрезок «х» (или «у») на длине, равной 1 мере (от одной метки до соседней). Пусть он откладывается n</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1</a:t>
            </a:r>
            <a:r>
              <a:rPr lang="ru-RU" sz="1600" i="1" dirty="0" smtClean="0">
                <a:solidFill>
                  <a:schemeClr val="tx1"/>
                </a:solidFill>
                <a:effectLst>
                  <a:outerShdw blurRad="38100" dist="38100" dir="2700000" algn="tl">
                    <a:srgbClr val="000000">
                      <a:alpha val="43137"/>
                    </a:srgbClr>
                  </a:outerShdw>
                </a:effectLst>
                <a:latin typeface="Book Antiqua" pitchFamily="18" charset="0"/>
              </a:rPr>
              <a:t> раз (на рис. 4 – 2 раза, n</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1</a:t>
            </a:r>
            <a:r>
              <a:rPr lang="ru-RU" sz="1600" i="1" dirty="0" smtClean="0">
                <a:solidFill>
                  <a:schemeClr val="tx1"/>
                </a:solidFill>
                <a:effectLst>
                  <a:outerShdw blurRad="38100" dist="38100" dir="2700000" algn="tl">
                    <a:srgbClr val="000000">
                      <a:alpha val="43137"/>
                    </a:srgbClr>
                  </a:outerShdw>
                </a:effectLst>
                <a:latin typeface="Book Antiqua" pitchFamily="18" charset="0"/>
              </a:rPr>
              <a:t> = 2) и на этой же мере остается «избыток» (остаток) z</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1</a:t>
            </a:r>
            <a:r>
              <a:rPr lang="ru-RU" sz="1600" i="1" dirty="0" smtClean="0">
                <a:solidFill>
                  <a:schemeClr val="tx1"/>
                </a:solidFill>
                <a:effectLst>
                  <a:outerShdw blurRad="38100" dist="38100" dir="2700000" algn="tl">
                    <a:srgbClr val="000000">
                      <a:alpha val="43137"/>
                    </a:srgbClr>
                  </a:outerShdw>
                </a:effectLst>
                <a:latin typeface="Book Antiqua" pitchFamily="18" charset="0"/>
              </a:rPr>
              <a:t>, т.е. можно утверждать, что искомый отрезок составляет:</a:t>
            </a:r>
          </a:p>
          <a:p>
            <a:pPr algn="just"/>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a:p>
            <a:pPr algn="just"/>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a:p>
            <a:pPr algn="just"/>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5. </a:t>
            </a:r>
            <a:r>
              <a:rPr lang="ru-RU" sz="1600" i="1" dirty="0" smtClean="0">
                <a:solidFill>
                  <a:schemeClr val="tx1"/>
                </a:solidFill>
                <a:effectLst>
                  <a:outerShdw blurRad="38100" dist="38100" dir="2700000" algn="tl">
                    <a:srgbClr val="000000">
                      <a:alpha val="43137"/>
                    </a:srgbClr>
                  </a:outerShdw>
                </a:effectLst>
                <a:latin typeface="Book Antiqua" pitchFamily="18" charset="0"/>
              </a:rPr>
              <a:t>Остаток z</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1</a:t>
            </a:r>
            <a:r>
              <a:rPr lang="ru-RU" sz="1600" i="1" dirty="0" smtClean="0">
                <a:solidFill>
                  <a:schemeClr val="tx1"/>
                </a:solidFill>
                <a:effectLst>
                  <a:outerShdw blurRad="38100" dist="38100" dir="2700000" algn="tl">
                    <a:srgbClr val="000000">
                      <a:alpha val="43137"/>
                    </a:srgbClr>
                  </a:outerShdw>
                </a:effectLst>
                <a:latin typeface="Book Antiqua" pitchFamily="18" charset="0"/>
              </a:rPr>
              <a:t> (желтый) опять откладываем на отрезке, равном 1 мере, но на другой тростинке (на левой части верхней тростинки рис. 4 – 3 раза) и в результате получаем число вложений n</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2</a:t>
            </a:r>
            <a:r>
              <a:rPr lang="ru-RU" sz="1600" i="1" dirty="0" smtClean="0">
                <a:solidFill>
                  <a:schemeClr val="tx1"/>
                </a:solidFill>
                <a:effectLst>
                  <a:outerShdw blurRad="38100" dist="38100" dir="2700000" algn="tl">
                    <a:srgbClr val="000000">
                      <a:alpha val="43137"/>
                    </a:srgbClr>
                  </a:outerShdw>
                </a:effectLst>
                <a:latin typeface="Book Antiqua" pitchFamily="18" charset="0"/>
              </a:rPr>
              <a:t> и новый остаток z</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2</a:t>
            </a:r>
            <a:r>
              <a:rPr lang="ru-RU" sz="1600" i="1" dirty="0" smtClean="0">
                <a:solidFill>
                  <a:schemeClr val="tx1"/>
                </a:solidFill>
                <a:effectLst>
                  <a:outerShdw blurRad="38100" dist="38100" dir="2700000" algn="tl">
                    <a:srgbClr val="000000">
                      <a:alpha val="43137"/>
                    </a:srgbClr>
                  </a:outerShdw>
                </a:effectLst>
                <a:latin typeface="Book Antiqua" pitchFamily="18" charset="0"/>
              </a:rPr>
              <a:t>  </a:t>
            </a:r>
          </a:p>
        </p:txBody>
      </p:sp>
      <p:grpSp>
        <p:nvGrpSpPr>
          <p:cNvPr id="26" name="Group 4"/>
          <p:cNvGrpSpPr>
            <a:grpSpLocks noChangeAspect="1"/>
          </p:cNvGrpSpPr>
          <p:nvPr/>
        </p:nvGrpSpPr>
        <p:grpSpPr bwMode="auto">
          <a:xfrm>
            <a:off x="1214414" y="4214818"/>
            <a:ext cx="5969000" cy="1554162"/>
            <a:chOff x="2505" y="11605"/>
            <a:chExt cx="9400" cy="2448"/>
          </a:xfrm>
        </p:grpSpPr>
        <p:sp>
          <p:nvSpPr>
            <p:cNvPr id="27" name="AutoShape 5"/>
            <p:cNvSpPr>
              <a:spLocks noChangeAspect="1" noChangeArrowheads="1"/>
            </p:cNvSpPr>
            <p:nvPr/>
          </p:nvSpPr>
          <p:spPr bwMode="auto">
            <a:xfrm>
              <a:off x="2505" y="11605"/>
              <a:ext cx="9400" cy="2448"/>
            </a:xfrm>
            <a:prstGeom prst="rect">
              <a:avLst/>
            </a:prstGeom>
            <a:noFill/>
            <a:ln w="9525">
              <a:noFill/>
              <a:miter lim="800000"/>
              <a:headEnd/>
              <a:tailEnd/>
            </a:ln>
          </p:spPr>
          <p:txBody>
            <a:bodyPr/>
            <a:lstStyle/>
            <a:p>
              <a:endParaRPr lang="ru-RU"/>
            </a:p>
          </p:txBody>
        </p:sp>
        <p:sp>
          <p:nvSpPr>
            <p:cNvPr id="28" name="Rectangle 6"/>
            <p:cNvSpPr>
              <a:spLocks noChangeArrowheads="1"/>
            </p:cNvSpPr>
            <p:nvPr/>
          </p:nvSpPr>
          <p:spPr bwMode="auto">
            <a:xfrm>
              <a:off x="4905" y="12149"/>
              <a:ext cx="2200" cy="136"/>
            </a:xfrm>
            <a:prstGeom prst="rect">
              <a:avLst/>
            </a:prstGeom>
            <a:solidFill>
              <a:srgbClr val="FFFFFF"/>
            </a:solidFill>
            <a:ln w="9525">
              <a:solidFill>
                <a:srgbClr val="000000"/>
              </a:solidFill>
              <a:miter lim="800000"/>
              <a:headEnd/>
              <a:tailEnd/>
            </a:ln>
          </p:spPr>
          <p:txBody>
            <a:bodyPr/>
            <a:lstStyle/>
            <a:p>
              <a:endParaRPr lang="ru-RU"/>
            </a:p>
          </p:txBody>
        </p:sp>
        <p:grpSp>
          <p:nvGrpSpPr>
            <p:cNvPr id="29" name="Group 7"/>
            <p:cNvGrpSpPr>
              <a:grpSpLocks/>
            </p:cNvGrpSpPr>
            <p:nvPr/>
          </p:nvGrpSpPr>
          <p:grpSpPr bwMode="auto">
            <a:xfrm>
              <a:off x="2805" y="12935"/>
              <a:ext cx="4200" cy="650"/>
              <a:chOff x="2805" y="12315"/>
              <a:chExt cx="4200" cy="650"/>
            </a:xfrm>
          </p:grpSpPr>
          <p:sp>
            <p:nvSpPr>
              <p:cNvPr id="89" name="Rectangle 8"/>
              <p:cNvSpPr>
                <a:spLocks noChangeArrowheads="1"/>
              </p:cNvSpPr>
              <p:nvPr/>
            </p:nvSpPr>
            <p:spPr bwMode="auto">
              <a:xfrm>
                <a:off x="4905" y="12693"/>
                <a:ext cx="2100" cy="136"/>
              </a:xfrm>
              <a:prstGeom prst="rect">
                <a:avLst/>
              </a:prstGeom>
              <a:solidFill>
                <a:srgbClr val="FFFFFF"/>
              </a:solidFill>
              <a:ln w="9525">
                <a:solidFill>
                  <a:srgbClr val="000000"/>
                </a:solidFill>
                <a:miter lim="800000"/>
                <a:headEnd/>
                <a:tailEnd/>
              </a:ln>
            </p:spPr>
            <p:txBody>
              <a:bodyPr/>
              <a:lstStyle/>
              <a:p>
                <a:endParaRPr lang="ru-RU"/>
              </a:p>
            </p:txBody>
          </p:sp>
          <p:sp>
            <p:nvSpPr>
              <p:cNvPr id="90" name="Rectangle 9"/>
              <p:cNvSpPr>
                <a:spLocks noChangeArrowheads="1"/>
              </p:cNvSpPr>
              <p:nvPr/>
            </p:nvSpPr>
            <p:spPr bwMode="auto">
              <a:xfrm>
                <a:off x="2805" y="12693"/>
                <a:ext cx="2100" cy="136"/>
              </a:xfrm>
              <a:prstGeom prst="rect">
                <a:avLst/>
              </a:prstGeom>
              <a:solidFill>
                <a:srgbClr val="FFFFFF"/>
              </a:solidFill>
              <a:ln w="9525">
                <a:solidFill>
                  <a:srgbClr val="000000"/>
                </a:solidFill>
                <a:miter lim="800000"/>
                <a:headEnd/>
                <a:tailEnd/>
              </a:ln>
            </p:spPr>
            <p:txBody>
              <a:bodyPr/>
              <a:lstStyle/>
              <a:p>
                <a:endParaRPr lang="ru-RU"/>
              </a:p>
            </p:txBody>
          </p:sp>
          <p:sp>
            <p:nvSpPr>
              <p:cNvPr id="91" name="Line 10"/>
              <p:cNvSpPr>
                <a:spLocks noChangeShapeType="1"/>
              </p:cNvSpPr>
              <p:nvPr/>
            </p:nvSpPr>
            <p:spPr bwMode="auto">
              <a:xfrm>
                <a:off x="3505" y="12557"/>
                <a:ext cx="0" cy="408"/>
              </a:xfrm>
              <a:prstGeom prst="line">
                <a:avLst/>
              </a:prstGeom>
              <a:noFill/>
              <a:ln w="9525">
                <a:solidFill>
                  <a:srgbClr val="000000"/>
                </a:solidFill>
                <a:round/>
                <a:headEnd/>
                <a:tailEnd/>
              </a:ln>
            </p:spPr>
            <p:txBody>
              <a:bodyPr/>
              <a:lstStyle/>
              <a:p>
                <a:endParaRPr lang="ru-RU"/>
              </a:p>
            </p:txBody>
          </p:sp>
          <p:sp>
            <p:nvSpPr>
              <p:cNvPr id="92" name="Line 11"/>
              <p:cNvSpPr>
                <a:spLocks noChangeShapeType="1"/>
              </p:cNvSpPr>
              <p:nvPr/>
            </p:nvSpPr>
            <p:spPr bwMode="auto">
              <a:xfrm>
                <a:off x="4205" y="12557"/>
                <a:ext cx="1" cy="408"/>
              </a:xfrm>
              <a:prstGeom prst="line">
                <a:avLst/>
              </a:prstGeom>
              <a:noFill/>
              <a:ln w="9525">
                <a:solidFill>
                  <a:srgbClr val="000000"/>
                </a:solidFill>
                <a:round/>
                <a:headEnd/>
                <a:tailEnd/>
              </a:ln>
            </p:spPr>
            <p:txBody>
              <a:bodyPr/>
              <a:lstStyle/>
              <a:p>
                <a:endParaRPr lang="ru-RU"/>
              </a:p>
            </p:txBody>
          </p:sp>
          <p:sp>
            <p:nvSpPr>
              <p:cNvPr id="93" name="Text Box 12"/>
              <p:cNvSpPr txBox="1">
                <a:spLocks noChangeArrowheads="1"/>
              </p:cNvSpPr>
              <p:nvPr/>
            </p:nvSpPr>
            <p:spPr bwMode="auto">
              <a:xfrm>
                <a:off x="4397" y="12315"/>
                <a:ext cx="808" cy="348"/>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200" b="1">
                    <a:ln w="50800"/>
                    <a:effectLst>
                      <a:outerShdw blurRad="38100" dist="38100" dir="2700000" algn="tl">
                        <a:srgbClr val="000000">
                          <a:alpha val="43137"/>
                        </a:srgbClr>
                      </a:outerShdw>
                    </a:effectLst>
                    <a:latin typeface="Book Antiqua" pitchFamily="18" charset="0"/>
                    <a:ea typeface="SimSun"/>
                    <a:cs typeface="SimSun"/>
                  </a:rPr>
                  <a:t>Z</a:t>
                </a:r>
                <a:r>
                  <a:rPr lang="en-US" altLang="zh-CN" sz="1200" b="1" baseline="-25000">
                    <a:ln w="50800"/>
                    <a:effectLst>
                      <a:outerShdw blurRad="38100" dist="38100" dir="2700000" algn="tl">
                        <a:srgbClr val="000000">
                          <a:alpha val="43137"/>
                        </a:srgbClr>
                      </a:outerShdw>
                    </a:effectLst>
                    <a:latin typeface="Book Antiqua" pitchFamily="18" charset="0"/>
                    <a:ea typeface="SimSun"/>
                    <a:cs typeface="SimSun"/>
                  </a:rPr>
                  <a:t>1</a:t>
                </a:r>
                <a:endParaRPr lang="ru-RU" sz="1200" b="1">
                  <a:ln w="50800"/>
                  <a:effectLst>
                    <a:outerShdw blurRad="38100" dist="38100" dir="2700000" algn="tl">
                      <a:srgbClr val="000000">
                        <a:alpha val="43137"/>
                      </a:srgbClr>
                    </a:outerShdw>
                  </a:effectLst>
                  <a:latin typeface="Book Antiqua" pitchFamily="18" charset="0"/>
                </a:endParaRPr>
              </a:p>
            </p:txBody>
          </p:sp>
          <p:sp>
            <p:nvSpPr>
              <p:cNvPr id="94" name="Line 13"/>
              <p:cNvSpPr>
                <a:spLocks noChangeShapeType="1"/>
              </p:cNvSpPr>
              <p:nvPr/>
            </p:nvSpPr>
            <p:spPr bwMode="auto">
              <a:xfrm>
                <a:off x="5505" y="12557"/>
                <a:ext cx="1" cy="408"/>
              </a:xfrm>
              <a:prstGeom prst="line">
                <a:avLst/>
              </a:prstGeom>
              <a:noFill/>
              <a:ln w="9525">
                <a:solidFill>
                  <a:srgbClr val="000000"/>
                </a:solidFill>
                <a:round/>
                <a:headEnd/>
                <a:tailEnd/>
              </a:ln>
            </p:spPr>
            <p:txBody>
              <a:bodyPr/>
              <a:lstStyle/>
              <a:p>
                <a:endParaRPr lang="ru-RU"/>
              </a:p>
            </p:txBody>
          </p:sp>
          <p:sp>
            <p:nvSpPr>
              <p:cNvPr id="95" name="Line 14"/>
              <p:cNvSpPr>
                <a:spLocks noChangeShapeType="1"/>
              </p:cNvSpPr>
              <p:nvPr/>
            </p:nvSpPr>
            <p:spPr bwMode="auto">
              <a:xfrm>
                <a:off x="6105" y="12557"/>
                <a:ext cx="1" cy="408"/>
              </a:xfrm>
              <a:prstGeom prst="line">
                <a:avLst/>
              </a:prstGeom>
              <a:noFill/>
              <a:ln w="9525">
                <a:solidFill>
                  <a:srgbClr val="000000"/>
                </a:solidFill>
                <a:round/>
                <a:headEnd/>
                <a:tailEnd/>
              </a:ln>
            </p:spPr>
            <p:txBody>
              <a:bodyPr/>
              <a:lstStyle/>
              <a:p>
                <a:endParaRPr lang="ru-RU"/>
              </a:p>
            </p:txBody>
          </p:sp>
          <p:sp>
            <p:nvSpPr>
              <p:cNvPr id="96" name="Line 15"/>
              <p:cNvSpPr>
                <a:spLocks noChangeShapeType="1"/>
              </p:cNvSpPr>
              <p:nvPr/>
            </p:nvSpPr>
            <p:spPr bwMode="auto">
              <a:xfrm>
                <a:off x="6405" y="12557"/>
                <a:ext cx="1" cy="408"/>
              </a:xfrm>
              <a:prstGeom prst="line">
                <a:avLst/>
              </a:prstGeom>
              <a:noFill/>
              <a:ln w="9525">
                <a:solidFill>
                  <a:srgbClr val="000000"/>
                </a:solidFill>
                <a:round/>
                <a:headEnd/>
                <a:tailEnd/>
              </a:ln>
            </p:spPr>
            <p:txBody>
              <a:bodyPr/>
              <a:lstStyle/>
              <a:p>
                <a:endParaRPr lang="ru-RU"/>
              </a:p>
            </p:txBody>
          </p:sp>
          <p:sp>
            <p:nvSpPr>
              <p:cNvPr id="97" name="Line 16"/>
              <p:cNvSpPr>
                <a:spLocks noChangeShapeType="1"/>
              </p:cNvSpPr>
              <p:nvPr/>
            </p:nvSpPr>
            <p:spPr bwMode="auto">
              <a:xfrm flipH="1">
                <a:off x="6890" y="12557"/>
                <a:ext cx="100" cy="136"/>
              </a:xfrm>
              <a:prstGeom prst="line">
                <a:avLst/>
              </a:prstGeom>
              <a:noFill/>
              <a:ln w="9525">
                <a:solidFill>
                  <a:srgbClr val="000000"/>
                </a:solidFill>
                <a:round/>
                <a:headEnd/>
                <a:tailEnd type="triangle" w="med" len="med"/>
              </a:ln>
            </p:spPr>
            <p:txBody>
              <a:bodyPr/>
              <a:lstStyle/>
              <a:p>
                <a:endParaRPr lang="ru-RU"/>
              </a:p>
            </p:txBody>
          </p:sp>
          <p:sp>
            <p:nvSpPr>
              <p:cNvPr id="98" name="Line 17"/>
              <p:cNvSpPr>
                <a:spLocks noChangeShapeType="1"/>
              </p:cNvSpPr>
              <p:nvPr/>
            </p:nvSpPr>
            <p:spPr bwMode="auto">
              <a:xfrm>
                <a:off x="6705" y="12557"/>
                <a:ext cx="1" cy="408"/>
              </a:xfrm>
              <a:prstGeom prst="line">
                <a:avLst/>
              </a:prstGeom>
              <a:noFill/>
              <a:ln w="9525">
                <a:solidFill>
                  <a:srgbClr val="000000"/>
                </a:solidFill>
                <a:round/>
                <a:headEnd/>
                <a:tailEnd/>
              </a:ln>
            </p:spPr>
            <p:txBody>
              <a:bodyPr/>
              <a:lstStyle/>
              <a:p>
                <a:endParaRPr lang="ru-RU"/>
              </a:p>
            </p:txBody>
          </p:sp>
        </p:grpSp>
        <p:sp>
          <p:nvSpPr>
            <p:cNvPr id="30" name="Rectangle 18"/>
            <p:cNvSpPr>
              <a:spLocks noChangeArrowheads="1"/>
            </p:cNvSpPr>
            <p:nvPr/>
          </p:nvSpPr>
          <p:spPr bwMode="auto">
            <a:xfrm>
              <a:off x="2805" y="12150"/>
              <a:ext cx="2100" cy="135"/>
            </a:xfrm>
            <a:prstGeom prst="rect">
              <a:avLst/>
            </a:prstGeom>
            <a:solidFill>
              <a:srgbClr val="FFFFFF"/>
            </a:solidFill>
            <a:ln w="9525">
              <a:solidFill>
                <a:srgbClr val="000000"/>
              </a:solidFill>
              <a:miter lim="800000"/>
              <a:headEnd/>
              <a:tailEnd/>
            </a:ln>
          </p:spPr>
          <p:txBody>
            <a:bodyPr/>
            <a:lstStyle/>
            <a:p>
              <a:endParaRPr lang="ru-RU"/>
            </a:p>
          </p:txBody>
        </p:sp>
        <p:sp>
          <p:nvSpPr>
            <p:cNvPr id="31" name="Text Box 19"/>
            <p:cNvSpPr txBox="1">
              <a:spLocks noChangeArrowheads="1"/>
            </p:cNvSpPr>
            <p:nvPr/>
          </p:nvSpPr>
          <p:spPr bwMode="auto">
            <a:xfrm>
              <a:off x="2540" y="11710"/>
              <a:ext cx="602" cy="410"/>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38100" dist="38100" dir="2700000" algn="tl">
                      <a:srgbClr val="000000">
                        <a:alpha val="43137"/>
                      </a:srgbClr>
                    </a:outerShdw>
                  </a:effectLst>
                  <a:latin typeface="Book Antiqua" pitchFamily="18" charset="0"/>
                  <a:ea typeface="SimSun"/>
                  <a:cs typeface="SimSun"/>
                </a:rPr>
                <a:t>0</a:t>
              </a:r>
              <a:r>
                <a:rPr lang="en-US" altLang="zh-CN" sz="1200" b="1" i="1">
                  <a:ln w="50800"/>
                  <a:effectLst>
                    <a:outerShdw blurRad="38100" dist="38100" dir="2700000" algn="tl">
                      <a:srgbClr val="000000">
                        <a:alpha val="43137"/>
                      </a:srgbClr>
                    </a:outerShdw>
                  </a:effectLst>
                  <a:latin typeface="Book Antiqua" pitchFamily="18" charset="0"/>
                  <a:ea typeface="SimSun"/>
                  <a:cs typeface="SimSun"/>
                </a:rPr>
                <a:t>д</a:t>
              </a:r>
              <a:endParaRPr lang="ru-RU" sz="1200" b="1">
                <a:ln w="50800"/>
                <a:effectLst>
                  <a:outerShdw blurRad="38100" dist="38100" dir="2700000" algn="tl">
                    <a:srgbClr val="000000">
                      <a:alpha val="43137"/>
                    </a:srgbClr>
                  </a:outerShdw>
                </a:effectLst>
                <a:latin typeface="Book Antiqua" pitchFamily="18" charset="0"/>
              </a:endParaRPr>
            </a:p>
          </p:txBody>
        </p:sp>
        <p:sp>
          <p:nvSpPr>
            <p:cNvPr id="32" name="Text Box 20"/>
            <p:cNvSpPr txBox="1">
              <a:spLocks noChangeArrowheads="1"/>
            </p:cNvSpPr>
            <p:nvPr/>
          </p:nvSpPr>
          <p:spPr bwMode="auto">
            <a:xfrm>
              <a:off x="4625" y="11741"/>
              <a:ext cx="602" cy="410"/>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38100" dist="38100" dir="2700000" algn="tl">
                      <a:srgbClr val="000000">
                        <a:alpha val="43137"/>
                      </a:srgbClr>
                    </a:outerShdw>
                  </a:effectLst>
                  <a:latin typeface="Book Antiqua" pitchFamily="18" charset="0"/>
                  <a:ea typeface="SimSun"/>
                  <a:cs typeface="SimSun"/>
                </a:rPr>
                <a:t>1д</a:t>
              </a:r>
              <a:endParaRPr lang="ru-RU" sz="1200" b="1">
                <a:ln w="50800"/>
                <a:effectLst>
                  <a:outerShdw blurRad="38100" dist="38100" dir="2700000" algn="tl">
                    <a:srgbClr val="000000">
                      <a:alpha val="43137"/>
                    </a:srgbClr>
                  </a:outerShdw>
                </a:effectLst>
                <a:latin typeface="Book Antiqua" pitchFamily="18" charset="0"/>
              </a:endParaRPr>
            </a:p>
          </p:txBody>
        </p:sp>
        <p:sp>
          <p:nvSpPr>
            <p:cNvPr id="33" name="Text Box 21"/>
            <p:cNvSpPr txBox="1">
              <a:spLocks noChangeArrowheads="1"/>
            </p:cNvSpPr>
            <p:nvPr/>
          </p:nvSpPr>
          <p:spPr bwMode="auto">
            <a:xfrm>
              <a:off x="6754" y="11695"/>
              <a:ext cx="604" cy="410"/>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38100" dist="38100" dir="2700000" algn="tl">
                      <a:srgbClr val="000000">
                        <a:alpha val="43137"/>
                      </a:srgbClr>
                    </a:outerShdw>
                  </a:effectLst>
                  <a:latin typeface="Book Antiqua" pitchFamily="18" charset="0"/>
                  <a:ea typeface="SimSun"/>
                  <a:cs typeface="SimSun"/>
                </a:rPr>
                <a:t>2д</a:t>
              </a:r>
              <a:endParaRPr lang="ru-RU" sz="1200" b="1">
                <a:ln w="50800"/>
                <a:effectLst>
                  <a:outerShdw blurRad="38100" dist="38100" dir="2700000" algn="tl">
                    <a:srgbClr val="000000">
                      <a:alpha val="43137"/>
                    </a:srgbClr>
                  </a:outerShdw>
                </a:effectLst>
                <a:latin typeface="Book Antiqua" pitchFamily="18" charset="0"/>
              </a:endParaRPr>
            </a:p>
          </p:txBody>
        </p:sp>
        <p:sp>
          <p:nvSpPr>
            <p:cNvPr id="34" name="Text Box 22"/>
            <p:cNvSpPr txBox="1">
              <a:spLocks noChangeArrowheads="1"/>
            </p:cNvSpPr>
            <p:nvPr/>
          </p:nvSpPr>
          <p:spPr bwMode="auto">
            <a:xfrm>
              <a:off x="2705" y="13509"/>
              <a:ext cx="602" cy="409"/>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38100" dist="38100" dir="2700000" algn="tl">
                      <a:srgbClr val="000000">
                        <a:alpha val="43137"/>
                      </a:srgbClr>
                    </a:outerShdw>
                  </a:effectLst>
                  <a:latin typeface="Book Antiqua" pitchFamily="18" charset="0"/>
                  <a:ea typeface="SimSun"/>
                  <a:cs typeface="SimSun"/>
                </a:rPr>
                <a:t>0</a:t>
              </a:r>
              <a:r>
                <a:rPr lang="en-US" altLang="zh-CN" sz="1200" b="1" i="1">
                  <a:ln w="50800"/>
                  <a:effectLst>
                    <a:outerShdw blurRad="38100" dist="38100" dir="2700000" algn="tl">
                      <a:srgbClr val="000000">
                        <a:alpha val="43137"/>
                      </a:srgbClr>
                    </a:outerShdw>
                  </a:effectLst>
                  <a:latin typeface="Book Antiqua" pitchFamily="18" charset="0"/>
                  <a:ea typeface="SimSun"/>
                  <a:cs typeface="SimSun"/>
                </a:rPr>
                <a:t>k</a:t>
              </a:r>
              <a:endParaRPr lang="ru-RU" sz="1200" b="1">
                <a:ln w="50800"/>
                <a:effectLst>
                  <a:outerShdw blurRad="38100" dist="38100" dir="2700000" algn="tl">
                    <a:srgbClr val="000000">
                      <a:alpha val="43137"/>
                    </a:srgbClr>
                  </a:outerShdw>
                </a:effectLst>
                <a:latin typeface="Book Antiqua" pitchFamily="18" charset="0"/>
              </a:endParaRPr>
            </a:p>
          </p:txBody>
        </p:sp>
        <p:sp>
          <p:nvSpPr>
            <p:cNvPr id="35" name="Text Box 23"/>
            <p:cNvSpPr txBox="1">
              <a:spLocks noChangeArrowheads="1"/>
            </p:cNvSpPr>
            <p:nvPr/>
          </p:nvSpPr>
          <p:spPr bwMode="auto">
            <a:xfrm>
              <a:off x="4605" y="13509"/>
              <a:ext cx="602" cy="410"/>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38100" dist="38100" dir="2700000" algn="tl">
                      <a:srgbClr val="000000">
                        <a:alpha val="43137"/>
                      </a:srgbClr>
                    </a:outerShdw>
                  </a:effectLst>
                  <a:latin typeface="Book Antiqua" pitchFamily="18" charset="0"/>
                  <a:ea typeface="SimSun"/>
                  <a:cs typeface="SimSun"/>
                </a:rPr>
                <a:t>1</a:t>
              </a:r>
              <a:r>
                <a:rPr lang="en-US" altLang="zh-CN" sz="1200" b="1" i="1">
                  <a:ln w="50800"/>
                  <a:effectLst>
                    <a:outerShdw blurRad="38100" dist="38100" dir="2700000" algn="tl">
                      <a:srgbClr val="000000">
                        <a:alpha val="43137"/>
                      </a:srgbClr>
                    </a:outerShdw>
                  </a:effectLst>
                  <a:latin typeface="Book Antiqua" pitchFamily="18" charset="0"/>
                  <a:ea typeface="SimSun"/>
                  <a:cs typeface="SimSun"/>
                </a:rPr>
                <a:t>k</a:t>
              </a:r>
              <a:endParaRPr lang="ru-RU" sz="1200" b="1">
                <a:ln w="50800"/>
                <a:effectLst>
                  <a:outerShdw blurRad="38100" dist="38100" dir="2700000" algn="tl">
                    <a:srgbClr val="000000">
                      <a:alpha val="43137"/>
                    </a:srgbClr>
                  </a:outerShdw>
                </a:effectLst>
                <a:latin typeface="Book Antiqua" pitchFamily="18" charset="0"/>
              </a:endParaRPr>
            </a:p>
          </p:txBody>
        </p:sp>
        <p:sp>
          <p:nvSpPr>
            <p:cNvPr id="36" name="Text Box 24"/>
            <p:cNvSpPr txBox="1">
              <a:spLocks noChangeArrowheads="1"/>
            </p:cNvSpPr>
            <p:nvPr/>
          </p:nvSpPr>
          <p:spPr bwMode="auto">
            <a:xfrm>
              <a:off x="9305" y="12285"/>
              <a:ext cx="602" cy="410"/>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38100" dist="38100" dir="2700000" algn="tl">
                      <a:srgbClr val="000000">
                        <a:alpha val="43137"/>
                      </a:srgbClr>
                    </a:outerShdw>
                  </a:effectLst>
                  <a:latin typeface="Book Antiqua" pitchFamily="18" charset="0"/>
                  <a:ea typeface="SimSun"/>
                  <a:cs typeface="SimSun"/>
                </a:rPr>
                <a:t>3д</a:t>
              </a:r>
              <a:endParaRPr lang="ru-RU" sz="1200" b="1">
                <a:ln w="50800"/>
                <a:effectLst>
                  <a:outerShdw blurRad="38100" dist="38100" dir="2700000" algn="tl">
                    <a:srgbClr val="000000">
                      <a:alpha val="43137"/>
                    </a:srgbClr>
                  </a:outerShdw>
                </a:effectLst>
                <a:latin typeface="Book Antiqua" pitchFamily="18" charset="0"/>
              </a:endParaRPr>
            </a:p>
          </p:txBody>
        </p:sp>
        <p:sp>
          <p:nvSpPr>
            <p:cNvPr id="37" name="Rectangle 25"/>
            <p:cNvSpPr>
              <a:spLocks noChangeArrowheads="1"/>
            </p:cNvSpPr>
            <p:nvPr/>
          </p:nvSpPr>
          <p:spPr bwMode="auto">
            <a:xfrm>
              <a:off x="2730" y="12168"/>
              <a:ext cx="600" cy="136"/>
            </a:xfrm>
            <a:prstGeom prst="rect">
              <a:avLst/>
            </a:prstGeom>
            <a:solidFill>
              <a:srgbClr val="FFFF99"/>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38" name="Line 26"/>
            <p:cNvSpPr>
              <a:spLocks noChangeShapeType="1"/>
            </p:cNvSpPr>
            <p:nvPr/>
          </p:nvSpPr>
          <p:spPr bwMode="auto">
            <a:xfrm>
              <a:off x="3314" y="12054"/>
              <a:ext cx="1" cy="454"/>
            </a:xfrm>
            <a:prstGeom prst="line">
              <a:avLst/>
            </a:prstGeom>
            <a:noFill/>
            <a:ln w="9525">
              <a:solidFill>
                <a:srgbClr val="000000"/>
              </a:solidFill>
              <a:round/>
              <a:headEnd/>
              <a:tailEnd/>
            </a:ln>
          </p:spPr>
          <p:txBody>
            <a:bodyPr/>
            <a:lstStyle/>
            <a:p>
              <a:endParaRPr lang="ru-RU"/>
            </a:p>
          </p:txBody>
        </p:sp>
        <p:sp>
          <p:nvSpPr>
            <p:cNvPr id="39" name="Line 27"/>
            <p:cNvSpPr>
              <a:spLocks noChangeShapeType="1"/>
            </p:cNvSpPr>
            <p:nvPr/>
          </p:nvSpPr>
          <p:spPr bwMode="auto">
            <a:xfrm>
              <a:off x="3926" y="12054"/>
              <a:ext cx="1" cy="454"/>
            </a:xfrm>
            <a:prstGeom prst="line">
              <a:avLst/>
            </a:prstGeom>
            <a:noFill/>
            <a:ln w="9525">
              <a:solidFill>
                <a:srgbClr val="000000"/>
              </a:solidFill>
              <a:round/>
              <a:headEnd/>
              <a:tailEnd/>
            </a:ln>
          </p:spPr>
          <p:txBody>
            <a:bodyPr/>
            <a:lstStyle/>
            <a:p>
              <a:endParaRPr lang="ru-RU"/>
            </a:p>
          </p:txBody>
        </p:sp>
        <p:sp>
          <p:nvSpPr>
            <p:cNvPr id="40" name="Rectangle 28"/>
            <p:cNvSpPr>
              <a:spLocks noChangeArrowheads="1"/>
            </p:cNvSpPr>
            <p:nvPr/>
          </p:nvSpPr>
          <p:spPr bwMode="auto">
            <a:xfrm>
              <a:off x="3330" y="12168"/>
              <a:ext cx="600" cy="136"/>
            </a:xfrm>
            <a:prstGeom prst="rect">
              <a:avLst/>
            </a:prstGeom>
            <a:solidFill>
              <a:srgbClr val="FFFF99"/>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41" name="Rectangle 29"/>
            <p:cNvSpPr>
              <a:spLocks noChangeArrowheads="1"/>
            </p:cNvSpPr>
            <p:nvPr/>
          </p:nvSpPr>
          <p:spPr bwMode="auto">
            <a:xfrm>
              <a:off x="3930" y="12168"/>
              <a:ext cx="600" cy="136"/>
            </a:xfrm>
            <a:prstGeom prst="rect">
              <a:avLst/>
            </a:prstGeom>
            <a:solidFill>
              <a:srgbClr val="FFFF99"/>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42" name="Rectangle 30"/>
            <p:cNvSpPr>
              <a:spLocks noChangeArrowheads="1"/>
            </p:cNvSpPr>
            <p:nvPr/>
          </p:nvSpPr>
          <p:spPr bwMode="auto">
            <a:xfrm>
              <a:off x="4504" y="12168"/>
              <a:ext cx="454" cy="136"/>
            </a:xfrm>
            <a:prstGeom prst="rect">
              <a:avLst/>
            </a:prstGeom>
            <a:solidFill>
              <a:srgbClr val="FF5050"/>
            </a:solidFill>
            <a:ln w="3175">
              <a:solidFill>
                <a:schemeClr val="tx1"/>
              </a:solidFill>
              <a:miter lim="800000"/>
              <a:headEnd/>
              <a:tailEnd/>
            </a:ln>
            <a:scene3d>
              <a:camera prst="orthographicFront"/>
              <a:lightRig rig="threePt" dir="t"/>
            </a:scene3d>
            <a:sp3d>
              <a:bevelT w="152400" h="50800" prst="softRound"/>
            </a:sp3d>
          </p:spPr>
          <p:txBody>
            <a:bodyPr/>
            <a:lstStyle/>
            <a:p>
              <a:endParaRPr lang="ru-RU"/>
            </a:p>
          </p:txBody>
        </p:sp>
        <p:sp>
          <p:nvSpPr>
            <p:cNvPr id="43" name="Text Box 31"/>
            <p:cNvSpPr txBox="1">
              <a:spLocks noChangeArrowheads="1"/>
            </p:cNvSpPr>
            <p:nvPr/>
          </p:nvSpPr>
          <p:spPr bwMode="auto">
            <a:xfrm>
              <a:off x="3405" y="11718"/>
              <a:ext cx="808" cy="348"/>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dirty="0">
                  <a:ln w="50800"/>
                  <a:effectLst>
                    <a:outerShdw blurRad="38100" dist="38100" dir="2700000" algn="tl">
                      <a:srgbClr val="000000">
                        <a:alpha val="43137"/>
                      </a:srgbClr>
                    </a:outerShdw>
                  </a:effectLst>
                  <a:latin typeface="Book Antiqua" pitchFamily="18" charset="0"/>
                  <a:ea typeface="SimSun"/>
                  <a:cs typeface="SimSun"/>
                </a:rPr>
                <a:t>3*</a:t>
              </a:r>
              <a:r>
                <a:rPr lang="en-US" altLang="zh-CN" sz="1200" b="1" dirty="0">
                  <a:ln w="50800"/>
                  <a:effectLst>
                    <a:outerShdw blurRad="38100" dist="38100" dir="2700000" algn="tl">
                      <a:srgbClr val="000000">
                        <a:alpha val="43137"/>
                      </a:srgbClr>
                    </a:outerShdw>
                  </a:effectLst>
                  <a:latin typeface="Book Antiqua" pitchFamily="18" charset="0"/>
                  <a:ea typeface="SimSun"/>
                  <a:cs typeface="SimSun"/>
                </a:rPr>
                <a:t>Z</a:t>
              </a:r>
              <a:r>
                <a:rPr lang="en-US" altLang="zh-CN" sz="1200" b="1" baseline="-25000" dirty="0">
                  <a:ln w="50800"/>
                  <a:effectLst>
                    <a:outerShdw blurRad="38100" dist="38100" dir="2700000" algn="tl">
                      <a:srgbClr val="000000">
                        <a:alpha val="43137"/>
                      </a:srgbClr>
                    </a:outerShdw>
                  </a:effectLst>
                  <a:latin typeface="Book Antiqua" pitchFamily="18" charset="0"/>
                  <a:ea typeface="SimSun"/>
                  <a:cs typeface="SimSun"/>
                </a:rPr>
                <a:t>1</a:t>
              </a:r>
              <a:endParaRPr lang="ru-RU" sz="1200" b="1" dirty="0">
                <a:ln w="50800"/>
                <a:effectLst>
                  <a:outerShdw blurRad="38100" dist="38100" dir="2700000" algn="tl">
                    <a:srgbClr val="000000">
                      <a:alpha val="43137"/>
                    </a:srgbClr>
                  </a:outerShdw>
                </a:effectLst>
                <a:latin typeface="Book Antiqua" pitchFamily="18" charset="0"/>
              </a:endParaRPr>
            </a:p>
          </p:txBody>
        </p:sp>
        <p:sp>
          <p:nvSpPr>
            <p:cNvPr id="44" name="Line 32"/>
            <p:cNvSpPr>
              <a:spLocks noChangeShapeType="1"/>
            </p:cNvSpPr>
            <p:nvPr/>
          </p:nvSpPr>
          <p:spPr bwMode="auto">
            <a:xfrm>
              <a:off x="4397" y="11937"/>
              <a:ext cx="400" cy="272"/>
            </a:xfrm>
            <a:prstGeom prst="line">
              <a:avLst/>
            </a:prstGeom>
            <a:noFill/>
            <a:ln w="3175" cap="rnd">
              <a:solidFill>
                <a:schemeClr val="tx1"/>
              </a:solidFill>
              <a:round/>
              <a:headEnd/>
              <a:tailEnd type="triangle" w="med" len="me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45" name="Line 33"/>
            <p:cNvSpPr>
              <a:spLocks noChangeShapeType="1"/>
            </p:cNvSpPr>
            <p:nvPr/>
          </p:nvSpPr>
          <p:spPr bwMode="auto">
            <a:xfrm>
              <a:off x="4905" y="13162"/>
              <a:ext cx="1" cy="408"/>
            </a:xfrm>
            <a:prstGeom prst="line">
              <a:avLst/>
            </a:prstGeom>
            <a:noFill/>
            <a:ln w="9525">
              <a:solidFill>
                <a:srgbClr val="000000"/>
              </a:solidFill>
              <a:round/>
              <a:headEnd/>
              <a:tailEnd/>
            </a:ln>
          </p:spPr>
          <p:txBody>
            <a:bodyPr/>
            <a:lstStyle/>
            <a:p>
              <a:endParaRPr lang="ru-RU"/>
            </a:p>
          </p:txBody>
        </p:sp>
        <p:sp>
          <p:nvSpPr>
            <p:cNvPr id="46" name="Line 34"/>
            <p:cNvSpPr>
              <a:spLocks noChangeShapeType="1"/>
            </p:cNvSpPr>
            <p:nvPr/>
          </p:nvSpPr>
          <p:spPr bwMode="auto">
            <a:xfrm>
              <a:off x="5205" y="13237"/>
              <a:ext cx="1" cy="408"/>
            </a:xfrm>
            <a:prstGeom prst="line">
              <a:avLst/>
            </a:prstGeom>
            <a:noFill/>
            <a:ln w="9525">
              <a:solidFill>
                <a:srgbClr val="000000"/>
              </a:solidFill>
              <a:round/>
              <a:headEnd/>
              <a:tailEnd/>
            </a:ln>
          </p:spPr>
          <p:txBody>
            <a:bodyPr/>
            <a:lstStyle/>
            <a:p>
              <a:endParaRPr lang="ru-RU"/>
            </a:p>
          </p:txBody>
        </p:sp>
        <p:sp>
          <p:nvSpPr>
            <p:cNvPr id="47" name="Rectangle 35"/>
            <p:cNvSpPr>
              <a:spLocks noChangeArrowheads="1"/>
            </p:cNvSpPr>
            <p:nvPr/>
          </p:nvSpPr>
          <p:spPr bwMode="auto">
            <a:xfrm>
              <a:off x="2805" y="13313"/>
              <a:ext cx="700" cy="136"/>
            </a:xfrm>
            <a:prstGeom prst="rect">
              <a:avLst/>
            </a:prstGeom>
            <a:solidFill>
              <a:schemeClr val="tx2">
                <a:lumMod val="60000"/>
                <a:lumOff val="4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48" name="Rectangle 36"/>
            <p:cNvSpPr>
              <a:spLocks noChangeArrowheads="1"/>
            </p:cNvSpPr>
            <p:nvPr/>
          </p:nvSpPr>
          <p:spPr bwMode="auto">
            <a:xfrm>
              <a:off x="3505" y="13313"/>
              <a:ext cx="700" cy="136"/>
            </a:xfrm>
            <a:prstGeom prst="rect">
              <a:avLst/>
            </a:prstGeom>
            <a:solidFill>
              <a:schemeClr val="tx2">
                <a:lumMod val="60000"/>
                <a:lumOff val="4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49" name="Rectangle 37"/>
            <p:cNvSpPr>
              <a:spLocks noChangeArrowheads="1"/>
            </p:cNvSpPr>
            <p:nvPr/>
          </p:nvSpPr>
          <p:spPr bwMode="auto">
            <a:xfrm>
              <a:off x="4205" y="13313"/>
              <a:ext cx="700" cy="136"/>
            </a:xfrm>
            <a:prstGeom prst="rect">
              <a:avLst/>
            </a:prstGeom>
            <a:solidFill>
              <a:srgbClr val="FFFF99"/>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0" name="Text Box 38"/>
            <p:cNvSpPr txBox="1">
              <a:spLocks noChangeArrowheads="1"/>
            </p:cNvSpPr>
            <p:nvPr/>
          </p:nvSpPr>
          <p:spPr bwMode="auto">
            <a:xfrm>
              <a:off x="6605" y="13498"/>
              <a:ext cx="602" cy="410"/>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200" b="1" i="1">
                  <a:ln w="50800"/>
                  <a:effectLst>
                    <a:outerShdw blurRad="38100" dist="38100" dir="2700000" algn="tl">
                      <a:srgbClr val="000000">
                        <a:alpha val="43137"/>
                      </a:srgbClr>
                    </a:outerShdw>
                  </a:effectLst>
                  <a:latin typeface="Book Antiqua" pitchFamily="18" charset="0"/>
                  <a:ea typeface="SimSun"/>
                  <a:cs typeface="SimSun"/>
                </a:rPr>
                <a:t>2k</a:t>
              </a:r>
              <a:endParaRPr lang="ru-RU" sz="1200" b="1">
                <a:ln w="50800"/>
                <a:effectLst>
                  <a:outerShdw blurRad="38100" dist="38100" dir="2700000" algn="tl">
                    <a:srgbClr val="000000">
                      <a:alpha val="43137"/>
                    </a:srgbClr>
                  </a:outerShdw>
                </a:effectLst>
                <a:latin typeface="Book Antiqua" pitchFamily="18" charset="0"/>
              </a:endParaRPr>
            </a:p>
          </p:txBody>
        </p:sp>
        <p:sp>
          <p:nvSpPr>
            <p:cNvPr id="51" name="Rectangle 39"/>
            <p:cNvSpPr>
              <a:spLocks noChangeArrowheads="1"/>
            </p:cNvSpPr>
            <p:nvPr/>
          </p:nvSpPr>
          <p:spPr bwMode="auto">
            <a:xfrm>
              <a:off x="4905" y="13317"/>
              <a:ext cx="300" cy="136"/>
            </a:xfrm>
            <a:prstGeom prst="rect">
              <a:avLst/>
            </a:prstGeom>
            <a:solidFill>
              <a:srgbClr val="FF5050"/>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2" name="Rectangle 40"/>
            <p:cNvSpPr>
              <a:spLocks noChangeArrowheads="1"/>
            </p:cNvSpPr>
            <p:nvPr/>
          </p:nvSpPr>
          <p:spPr bwMode="auto">
            <a:xfrm>
              <a:off x="5205" y="13317"/>
              <a:ext cx="300" cy="136"/>
            </a:xfrm>
            <a:prstGeom prst="rect">
              <a:avLst/>
            </a:prstGeom>
            <a:solidFill>
              <a:srgbClr val="FF5050"/>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3" name="Rectangle 41"/>
            <p:cNvSpPr>
              <a:spLocks noChangeArrowheads="1"/>
            </p:cNvSpPr>
            <p:nvPr/>
          </p:nvSpPr>
          <p:spPr bwMode="auto">
            <a:xfrm>
              <a:off x="5505" y="13317"/>
              <a:ext cx="300" cy="136"/>
            </a:xfrm>
            <a:prstGeom prst="rect">
              <a:avLst/>
            </a:prstGeom>
            <a:solidFill>
              <a:srgbClr val="FF5050"/>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4" name="Rectangle 42"/>
            <p:cNvSpPr>
              <a:spLocks noChangeArrowheads="1"/>
            </p:cNvSpPr>
            <p:nvPr/>
          </p:nvSpPr>
          <p:spPr bwMode="auto">
            <a:xfrm>
              <a:off x="5805" y="13317"/>
              <a:ext cx="300" cy="136"/>
            </a:xfrm>
            <a:prstGeom prst="rect">
              <a:avLst/>
            </a:prstGeom>
            <a:solidFill>
              <a:srgbClr val="FF5050"/>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5" name="Rectangle 43"/>
            <p:cNvSpPr>
              <a:spLocks noChangeArrowheads="1"/>
            </p:cNvSpPr>
            <p:nvPr/>
          </p:nvSpPr>
          <p:spPr bwMode="auto">
            <a:xfrm>
              <a:off x="6105" y="13317"/>
              <a:ext cx="300" cy="136"/>
            </a:xfrm>
            <a:prstGeom prst="rect">
              <a:avLst/>
            </a:prstGeom>
            <a:solidFill>
              <a:srgbClr val="FF5050"/>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6" name="Rectangle 44"/>
            <p:cNvSpPr>
              <a:spLocks noChangeArrowheads="1"/>
            </p:cNvSpPr>
            <p:nvPr/>
          </p:nvSpPr>
          <p:spPr bwMode="auto">
            <a:xfrm>
              <a:off x="6405" y="13317"/>
              <a:ext cx="300" cy="136"/>
            </a:xfrm>
            <a:prstGeom prst="rect">
              <a:avLst/>
            </a:prstGeom>
            <a:solidFill>
              <a:srgbClr val="FF5050"/>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7" name="Rectangle 45"/>
            <p:cNvSpPr>
              <a:spLocks noChangeArrowheads="1"/>
            </p:cNvSpPr>
            <p:nvPr/>
          </p:nvSpPr>
          <p:spPr bwMode="auto">
            <a:xfrm>
              <a:off x="6705" y="13317"/>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58" name="Text Box 46"/>
            <p:cNvSpPr txBox="1">
              <a:spLocks noChangeArrowheads="1"/>
            </p:cNvSpPr>
            <p:nvPr/>
          </p:nvSpPr>
          <p:spPr bwMode="auto">
            <a:xfrm>
              <a:off x="5397" y="12769"/>
              <a:ext cx="808" cy="348"/>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a:ln w="50800"/>
                  <a:effectLst>
                    <a:outerShdw blurRad="38100" dist="38100" dir="2700000" algn="tl">
                      <a:srgbClr val="000000">
                        <a:alpha val="43137"/>
                      </a:srgbClr>
                    </a:outerShdw>
                  </a:effectLst>
                  <a:latin typeface="Book Antiqua" pitchFamily="18" charset="0"/>
                  <a:ea typeface="SimSun"/>
                  <a:cs typeface="SimSun"/>
                </a:rPr>
                <a:t>6*</a:t>
              </a:r>
              <a:r>
                <a:rPr lang="en-US" altLang="zh-CN" sz="1200" b="1">
                  <a:ln w="50800"/>
                  <a:effectLst>
                    <a:outerShdw blurRad="38100" dist="38100" dir="2700000" algn="tl">
                      <a:srgbClr val="000000">
                        <a:alpha val="43137"/>
                      </a:srgbClr>
                    </a:outerShdw>
                  </a:effectLst>
                  <a:latin typeface="Book Antiqua" pitchFamily="18" charset="0"/>
                  <a:ea typeface="SimSun"/>
                  <a:cs typeface="SimSun"/>
                </a:rPr>
                <a:t>Z</a:t>
              </a:r>
              <a:r>
                <a:rPr lang="ru-RU" altLang="zh-CN" sz="1200" b="1" baseline="-25000">
                  <a:ln w="50800"/>
                  <a:effectLst>
                    <a:outerShdw blurRad="38100" dist="38100" dir="2700000" algn="tl">
                      <a:srgbClr val="000000">
                        <a:alpha val="43137"/>
                      </a:srgbClr>
                    </a:outerShdw>
                  </a:effectLst>
                  <a:latin typeface="Book Antiqua" pitchFamily="18" charset="0"/>
                  <a:ea typeface="SimSun"/>
                  <a:cs typeface="SimSun"/>
                </a:rPr>
                <a:t>2</a:t>
              </a:r>
              <a:endParaRPr lang="ru-RU" sz="1200" b="1">
                <a:ln w="50800"/>
                <a:effectLst>
                  <a:outerShdw blurRad="38100" dist="38100" dir="2700000" algn="tl">
                    <a:srgbClr val="000000">
                      <a:alpha val="43137"/>
                    </a:srgbClr>
                  </a:outerShdw>
                </a:effectLst>
                <a:latin typeface="Book Antiqua" pitchFamily="18" charset="0"/>
              </a:endParaRPr>
            </a:p>
          </p:txBody>
        </p:sp>
        <p:sp>
          <p:nvSpPr>
            <p:cNvPr id="59" name="Text Box 47"/>
            <p:cNvSpPr txBox="1">
              <a:spLocks noChangeArrowheads="1"/>
            </p:cNvSpPr>
            <p:nvPr/>
          </p:nvSpPr>
          <p:spPr bwMode="auto">
            <a:xfrm>
              <a:off x="6905" y="12909"/>
              <a:ext cx="808" cy="408"/>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200" b="1">
                  <a:ln w="50800"/>
                  <a:effectLst>
                    <a:outerShdw blurRad="38100" dist="38100" dir="2700000" algn="tl">
                      <a:srgbClr val="000000">
                        <a:alpha val="43137"/>
                      </a:srgbClr>
                    </a:outerShdw>
                  </a:effectLst>
                  <a:latin typeface="Book Antiqua" pitchFamily="18" charset="0"/>
                  <a:ea typeface="SimSun"/>
                  <a:cs typeface="SimSun"/>
                </a:rPr>
                <a:t>Z</a:t>
              </a:r>
              <a:r>
                <a:rPr lang="ru-RU" altLang="zh-CN" sz="1200" b="1" baseline="-25000">
                  <a:ln w="50800"/>
                  <a:effectLst>
                    <a:outerShdw blurRad="38100" dist="38100" dir="2700000" algn="tl">
                      <a:srgbClr val="000000">
                        <a:alpha val="43137"/>
                      </a:srgbClr>
                    </a:outerShdw>
                  </a:effectLst>
                  <a:latin typeface="Book Antiqua" pitchFamily="18" charset="0"/>
                  <a:ea typeface="SimSun"/>
                  <a:cs typeface="SimSun"/>
                </a:rPr>
                <a:t>3</a:t>
              </a:r>
              <a:endParaRPr lang="ru-RU" sz="1200" b="1">
                <a:ln w="50800"/>
                <a:effectLst>
                  <a:outerShdw blurRad="38100" dist="38100" dir="2700000" algn="tl">
                    <a:srgbClr val="000000">
                      <a:alpha val="43137"/>
                    </a:srgbClr>
                  </a:outerShdw>
                </a:effectLst>
                <a:latin typeface="Book Antiqua" pitchFamily="18" charset="0"/>
              </a:endParaRPr>
            </a:p>
          </p:txBody>
        </p:sp>
        <p:sp>
          <p:nvSpPr>
            <p:cNvPr id="60" name="Line 48"/>
            <p:cNvSpPr>
              <a:spLocks noChangeShapeType="1"/>
            </p:cNvSpPr>
            <p:nvPr/>
          </p:nvSpPr>
          <p:spPr bwMode="auto">
            <a:xfrm>
              <a:off x="5805" y="13177"/>
              <a:ext cx="1" cy="408"/>
            </a:xfrm>
            <a:prstGeom prst="line">
              <a:avLst/>
            </a:prstGeom>
            <a:noFill/>
            <a:ln w="9525">
              <a:solidFill>
                <a:srgbClr val="000000"/>
              </a:solidFill>
              <a:round/>
              <a:headEnd/>
              <a:tailEnd/>
            </a:ln>
          </p:spPr>
          <p:txBody>
            <a:bodyPr/>
            <a:lstStyle/>
            <a:p>
              <a:endParaRPr lang="ru-RU"/>
            </a:p>
          </p:txBody>
        </p:sp>
        <p:sp>
          <p:nvSpPr>
            <p:cNvPr id="61" name="Text Box 49"/>
            <p:cNvSpPr txBox="1">
              <a:spLocks noChangeArrowheads="1"/>
            </p:cNvSpPr>
            <p:nvPr/>
          </p:nvSpPr>
          <p:spPr bwMode="auto">
            <a:xfrm>
              <a:off x="2905" y="12829"/>
              <a:ext cx="808" cy="408"/>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i="1">
                  <a:ln w="50800"/>
                  <a:effectLst>
                    <a:outerShdw blurRad="38100" dist="38100" dir="2700000" algn="tl">
                      <a:srgbClr val="000000">
                        <a:alpha val="43137"/>
                      </a:srgbClr>
                    </a:outerShdw>
                  </a:effectLst>
                  <a:latin typeface="Book Antiqua" pitchFamily="18" charset="0"/>
                  <a:ea typeface="SimSun"/>
                  <a:cs typeface="SimSun"/>
                </a:rPr>
                <a:t>2*х</a:t>
              </a:r>
              <a:endParaRPr lang="ru-RU" sz="1200" b="1">
                <a:ln w="50800"/>
                <a:effectLst>
                  <a:outerShdw blurRad="38100" dist="38100" dir="2700000" algn="tl">
                    <a:srgbClr val="000000">
                      <a:alpha val="43137"/>
                    </a:srgbClr>
                  </a:outerShdw>
                </a:effectLst>
                <a:latin typeface="Book Antiqua" pitchFamily="18" charset="0"/>
              </a:endParaRPr>
            </a:p>
          </p:txBody>
        </p:sp>
        <p:sp>
          <p:nvSpPr>
            <p:cNvPr id="62" name="Line 50"/>
            <p:cNvSpPr>
              <a:spLocks noChangeShapeType="1"/>
            </p:cNvSpPr>
            <p:nvPr/>
          </p:nvSpPr>
          <p:spPr bwMode="auto">
            <a:xfrm>
              <a:off x="7305" y="12013"/>
              <a:ext cx="1" cy="272"/>
            </a:xfrm>
            <a:prstGeom prst="line">
              <a:avLst/>
            </a:prstGeom>
            <a:noFill/>
            <a:ln w="9525">
              <a:solidFill>
                <a:srgbClr val="000000"/>
              </a:solidFill>
              <a:prstDash val="sysDot"/>
              <a:round/>
              <a:headEnd/>
              <a:tailEnd/>
            </a:ln>
          </p:spPr>
          <p:txBody>
            <a:bodyPr/>
            <a:lstStyle/>
            <a:p>
              <a:endParaRPr lang="ru-RU"/>
            </a:p>
          </p:txBody>
        </p:sp>
        <p:sp>
          <p:nvSpPr>
            <p:cNvPr id="63" name="Line 51"/>
            <p:cNvSpPr>
              <a:spLocks noChangeShapeType="1"/>
            </p:cNvSpPr>
            <p:nvPr/>
          </p:nvSpPr>
          <p:spPr bwMode="auto">
            <a:xfrm>
              <a:off x="7605" y="12013"/>
              <a:ext cx="1" cy="272"/>
            </a:xfrm>
            <a:prstGeom prst="line">
              <a:avLst/>
            </a:prstGeom>
            <a:noFill/>
            <a:ln w="9525">
              <a:solidFill>
                <a:srgbClr val="000000"/>
              </a:solidFill>
              <a:prstDash val="sysDot"/>
              <a:round/>
              <a:headEnd/>
              <a:tailEnd/>
            </a:ln>
          </p:spPr>
          <p:txBody>
            <a:bodyPr/>
            <a:lstStyle/>
            <a:p>
              <a:endParaRPr lang="ru-RU"/>
            </a:p>
          </p:txBody>
        </p:sp>
        <p:sp>
          <p:nvSpPr>
            <p:cNvPr id="64" name="Line 52"/>
            <p:cNvSpPr>
              <a:spLocks noChangeShapeType="1"/>
            </p:cNvSpPr>
            <p:nvPr/>
          </p:nvSpPr>
          <p:spPr bwMode="auto">
            <a:xfrm>
              <a:off x="7905" y="12013"/>
              <a:ext cx="1" cy="272"/>
            </a:xfrm>
            <a:prstGeom prst="line">
              <a:avLst/>
            </a:prstGeom>
            <a:noFill/>
            <a:ln w="9525">
              <a:solidFill>
                <a:srgbClr val="000000"/>
              </a:solidFill>
              <a:prstDash val="sysDot"/>
              <a:round/>
              <a:headEnd/>
              <a:tailEnd/>
            </a:ln>
          </p:spPr>
          <p:txBody>
            <a:bodyPr/>
            <a:lstStyle/>
            <a:p>
              <a:endParaRPr lang="ru-RU"/>
            </a:p>
          </p:txBody>
        </p:sp>
        <p:sp>
          <p:nvSpPr>
            <p:cNvPr id="65" name="Line 53"/>
            <p:cNvSpPr>
              <a:spLocks noChangeShapeType="1"/>
            </p:cNvSpPr>
            <p:nvPr/>
          </p:nvSpPr>
          <p:spPr bwMode="auto">
            <a:xfrm>
              <a:off x="8205" y="12013"/>
              <a:ext cx="1" cy="272"/>
            </a:xfrm>
            <a:prstGeom prst="line">
              <a:avLst/>
            </a:prstGeom>
            <a:noFill/>
            <a:ln w="9525">
              <a:solidFill>
                <a:srgbClr val="000000"/>
              </a:solidFill>
              <a:prstDash val="sysDot"/>
              <a:round/>
              <a:headEnd/>
              <a:tailEnd/>
            </a:ln>
          </p:spPr>
          <p:txBody>
            <a:bodyPr/>
            <a:lstStyle/>
            <a:p>
              <a:endParaRPr lang="ru-RU"/>
            </a:p>
          </p:txBody>
        </p:sp>
        <p:sp>
          <p:nvSpPr>
            <p:cNvPr id="66" name="Line 54"/>
            <p:cNvSpPr>
              <a:spLocks noChangeShapeType="1"/>
            </p:cNvSpPr>
            <p:nvPr/>
          </p:nvSpPr>
          <p:spPr bwMode="auto">
            <a:xfrm>
              <a:off x="8505" y="12013"/>
              <a:ext cx="1" cy="272"/>
            </a:xfrm>
            <a:prstGeom prst="line">
              <a:avLst/>
            </a:prstGeom>
            <a:noFill/>
            <a:ln w="9525">
              <a:solidFill>
                <a:srgbClr val="000000"/>
              </a:solidFill>
              <a:prstDash val="sysDot"/>
              <a:round/>
              <a:headEnd/>
              <a:tailEnd/>
            </a:ln>
          </p:spPr>
          <p:txBody>
            <a:bodyPr/>
            <a:lstStyle/>
            <a:p>
              <a:endParaRPr lang="ru-RU"/>
            </a:p>
          </p:txBody>
        </p:sp>
        <p:sp>
          <p:nvSpPr>
            <p:cNvPr id="67" name="Line 55"/>
            <p:cNvSpPr>
              <a:spLocks noChangeShapeType="1"/>
            </p:cNvSpPr>
            <p:nvPr/>
          </p:nvSpPr>
          <p:spPr bwMode="auto">
            <a:xfrm>
              <a:off x="8805" y="12013"/>
              <a:ext cx="1" cy="272"/>
            </a:xfrm>
            <a:prstGeom prst="line">
              <a:avLst/>
            </a:prstGeom>
            <a:noFill/>
            <a:ln w="9525">
              <a:solidFill>
                <a:srgbClr val="000000"/>
              </a:solidFill>
              <a:prstDash val="sysDot"/>
              <a:round/>
              <a:headEnd/>
              <a:tailEnd/>
            </a:ln>
          </p:spPr>
          <p:txBody>
            <a:bodyPr/>
            <a:lstStyle/>
            <a:p>
              <a:endParaRPr lang="ru-RU"/>
            </a:p>
          </p:txBody>
        </p:sp>
        <p:grpSp>
          <p:nvGrpSpPr>
            <p:cNvPr id="68" name="Group 56"/>
            <p:cNvGrpSpPr>
              <a:grpSpLocks/>
            </p:cNvGrpSpPr>
            <p:nvPr/>
          </p:nvGrpSpPr>
          <p:grpSpPr bwMode="auto">
            <a:xfrm>
              <a:off x="7005" y="11605"/>
              <a:ext cx="3208" cy="699"/>
              <a:chOff x="4905" y="11605"/>
              <a:chExt cx="3208" cy="699"/>
            </a:xfrm>
          </p:grpSpPr>
          <p:sp>
            <p:nvSpPr>
              <p:cNvPr id="78" name="Rectangle 57"/>
              <p:cNvSpPr>
                <a:spLocks noChangeArrowheads="1"/>
              </p:cNvSpPr>
              <p:nvPr/>
            </p:nvSpPr>
            <p:spPr bwMode="auto">
              <a:xfrm>
                <a:off x="4905" y="12168"/>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79" name="Rectangle 58"/>
              <p:cNvSpPr>
                <a:spLocks noChangeArrowheads="1"/>
              </p:cNvSpPr>
              <p:nvPr/>
            </p:nvSpPr>
            <p:spPr bwMode="auto">
              <a:xfrm>
                <a:off x="5205" y="12168"/>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80" name="Rectangle 59"/>
              <p:cNvSpPr>
                <a:spLocks noChangeArrowheads="1"/>
              </p:cNvSpPr>
              <p:nvPr/>
            </p:nvSpPr>
            <p:spPr bwMode="auto">
              <a:xfrm>
                <a:off x="5505" y="12168"/>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81" name="Rectangle 60"/>
              <p:cNvSpPr>
                <a:spLocks noChangeArrowheads="1"/>
              </p:cNvSpPr>
              <p:nvPr/>
            </p:nvSpPr>
            <p:spPr bwMode="auto">
              <a:xfrm>
                <a:off x="5805" y="12168"/>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82" name="Rectangle 61"/>
              <p:cNvSpPr>
                <a:spLocks noChangeArrowheads="1"/>
              </p:cNvSpPr>
              <p:nvPr/>
            </p:nvSpPr>
            <p:spPr bwMode="auto">
              <a:xfrm>
                <a:off x="6105" y="12168"/>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83" name="Rectangle 62"/>
              <p:cNvSpPr>
                <a:spLocks noChangeArrowheads="1"/>
              </p:cNvSpPr>
              <p:nvPr/>
            </p:nvSpPr>
            <p:spPr bwMode="auto">
              <a:xfrm>
                <a:off x="6405" y="12168"/>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84" name="Text Box 63"/>
              <p:cNvSpPr txBox="1">
                <a:spLocks noChangeArrowheads="1"/>
              </p:cNvSpPr>
              <p:nvPr/>
            </p:nvSpPr>
            <p:spPr bwMode="auto">
              <a:xfrm>
                <a:off x="5705" y="11605"/>
                <a:ext cx="808" cy="408"/>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altLang="zh-CN" sz="1200" b="1">
                    <a:ln w="50800"/>
                    <a:effectLst>
                      <a:outerShdw blurRad="38100" dist="38100" dir="2700000" algn="tl">
                        <a:srgbClr val="000000">
                          <a:alpha val="43137"/>
                        </a:srgbClr>
                      </a:outerShdw>
                    </a:effectLst>
                    <a:latin typeface="Book Antiqua" pitchFamily="18" charset="0"/>
                    <a:ea typeface="SimSun"/>
                    <a:cs typeface="SimSun"/>
                  </a:rPr>
                  <a:t>7*</a:t>
                </a:r>
                <a:r>
                  <a:rPr lang="en-US" altLang="zh-CN" sz="1200" b="1">
                    <a:ln w="50800"/>
                    <a:effectLst>
                      <a:outerShdw blurRad="38100" dist="38100" dir="2700000" algn="tl">
                        <a:srgbClr val="000000">
                          <a:alpha val="43137"/>
                        </a:srgbClr>
                      </a:outerShdw>
                    </a:effectLst>
                    <a:latin typeface="Book Antiqua" pitchFamily="18" charset="0"/>
                    <a:ea typeface="SimSun"/>
                    <a:cs typeface="SimSun"/>
                  </a:rPr>
                  <a:t>Z</a:t>
                </a:r>
                <a:r>
                  <a:rPr lang="ru-RU" altLang="zh-CN" sz="1200" b="1" baseline="-25000">
                    <a:ln w="50800"/>
                    <a:effectLst>
                      <a:outerShdw blurRad="38100" dist="38100" dir="2700000" algn="tl">
                        <a:srgbClr val="000000">
                          <a:alpha val="43137"/>
                        </a:srgbClr>
                      </a:outerShdw>
                    </a:effectLst>
                    <a:latin typeface="Book Antiqua" pitchFamily="18" charset="0"/>
                    <a:ea typeface="SimSun"/>
                    <a:cs typeface="SimSun"/>
                  </a:rPr>
                  <a:t>3</a:t>
                </a:r>
                <a:endParaRPr lang="ru-RU" sz="1200" b="1">
                  <a:ln w="50800"/>
                  <a:effectLst>
                    <a:outerShdw blurRad="38100" dist="38100" dir="2700000" algn="tl">
                      <a:srgbClr val="000000">
                        <a:alpha val="43137"/>
                      </a:srgbClr>
                    </a:outerShdw>
                  </a:effectLst>
                  <a:latin typeface="Book Antiqua" pitchFamily="18" charset="0"/>
                </a:endParaRPr>
              </a:p>
            </p:txBody>
          </p:sp>
          <p:sp>
            <p:nvSpPr>
              <p:cNvPr id="85" name="Rectangle 64"/>
              <p:cNvSpPr>
                <a:spLocks noChangeArrowheads="1"/>
              </p:cNvSpPr>
              <p:nvPr/>
            </p:nvSpPr>
            <p:spPr bwMode="auto">
              <a:xfrm>
                <a:off x="6705" y="12168"/>
                <a:ext cx="300" cy="136"/>
              </a:xfrm>
              <a:prstGeom prst="rect">
                <a:avLst/>
              </a:prstGeom>
              <a:solidFill>
                <a:schemeClr val="accent3">
                  <a:lumMod val="75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86" name="Rectangle 65"/>
              <p:cNvSpPr>
                <a:spLocks noChangeArrowheads="1"/>
              </p:cNvSpPr>
              <p:nvPr/>
            </p:nvSpPr>
            <p:spPr bwMode="auto">
              <a:xfrm>
                <a:off x="7005" y="12168"/>
                <a:ext cx="100" cy="136"/>
              </a:xfrm>
              <a:prstGeom prst="rect">
                <a:avLst/>
              </a:prstGeom>
              <a:solidFill>
                <a:schemeClr val="bg2">
                  <a:lumMod val="9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87" name="Text Box 66"/>
              <p:cNvSpPr txBox="1">
                <a:spLocks noChangeArrowheads="1"/>
              </p:cNvSpPr>
              <p:nvPr/>
            </p:nvSpPr>
            <p:spPr bwMode="auto">
              <a:xfrm>
                <a:off x="7305" y="11741"/>
                <a:ext cx="808" cy="408"/>
              </a:xfrm>
              <a:prstGeom prst="rect">
                <a:avLst/>
              </a:prstGeom>
              <a:solidFill>
                <a:srgbClr val="FFFFFF">
                  <a:alpha val="0"/>
                </a:srgbClr>
              </a:solidFill>
              <a:ln w="9525">
                <a:noFill/>
                <a:miter lim="800000"/>
                <a:headEnd/>
                <a:tailEnd/>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altLang="zh-CN" sz="1200" b="1">
                    <a:ln w="50800"/>
                    <a:effectLst>
                      <a:outerShdw blurRad="38100" dist="38100" dir="2700000" algn="tl">
                        <a:srgbClr val="000000">
                          <a:alpha val="43137"/>
                        </a:srgbClr>
                      </a:outerShdw>
                    </a:effectLst>
                    <a:latin typeface="Book Antiqua" pitchFamily="18" charset="0"/>
                    <a:ea typeface="SimSun"/>
                    <a:cs typeface="SimSun"/>
                  </a:rPr>
                  <a:t>Z</a:t>
                </a:r>
                <a:r>
                  <a:rPr lang="ru-RU" altLang="zh-CN" sz="1200" b="1" baseline="-25000">
                    <a:ln w="50800"/>
                    <a:effectLst>
                      <a:outerShdw blurRad="38100" dist="38100" dir="2700000" algn="tl">
                        <a:srgbClr val="000000">
                          <a:alpha val="43137"/>
                        </a:srgbClr>
                      </a:outerShdw>
                    </a:effectLst>
                    <a:latin typeface="Book Antiqua" pitchFamily="18" charset="0"/>
                    <a:ea typeface="SimSun"/>
                    <a:cs typeface="SimSun"/>
                  </a:rPr>
                  <a:t>4</a:t>
                </a:r>
                <a:endParaRPr lang="ru-RU" sz="1200" b="1">
                  <a:ln w="50800"/>
                  <a:effectLst>
                    <a:outerShdw blurRad="38100" dist="38100" dir="2700000" algn="tl">
                      <a:srgbClr val="000000">
                        <a:alpha val="43137"/>
                      </a:srgbClr>
                    </a:outerShdw>
                  </a:effectLst>
                  <a:latin typeface="Book Antiqua" pitchFamily="18" charset="0"/>
                </a:endParaRPr>
              </a:p>
            </p:txBody>
          </p:sp>
          <p:sp>
            <p:nvSpPr>
              <p:cNvPr id="88" name="Line 67"/>
              <p:cNvSpPr>
                <a:spLocks noChangeShapeType="1"/>
              </p:cNvSpPr>
              <p:nvPr/>
            </p:nvSpPr>
            <p:spPr bwMode="auto">
              <a:xfrm flipH="1">
                <a:off x="7105" y="12013"/>
                <a:ext cx="300" cy="136"/>
              </a:xfrm>
              <a:prstGeom prst="line">
                <a:avLst/>
              </a:prstGeom>
              <a:noFill/>
              <a:ln w="9525">
                <a:solidFill>
                  <a:srgbClr val="000000"/>
                </a:solidFill>
                <a:round/>
                <a:headEnd/>
                <a:tailEnd type="triangle" w="med" len="med"/>
              </a:ln>
            </p:spPr>
            <p:txBody>
              <a:bodyPr/>
              <a:lstStyle/>
              <a:p>
                <a:endParaRPr lang="ru-RU"/>
              </a:p>
            </p:txBody>
          </p:sp>
        </p:grpSp>
        <p:sp>
          <p:nvSpPr>
            <p:cNvPr id="76" name="Rectangle 69"/>
            <p:cNvSpPr>
              <a:spLocks noChangeArrowheads="1"/>
            </p:cNvSpPr>
            <p:nvPr/>
          </p:nvSpPr>
          <p:spPr bwMode="auto">
            <a:xfrm>
              <a:off x="4901" y="12168"/>
              <a:ext cx="2099" cy="136"/>
            </a:xfrm>
            <a:prstGeom prst="rect">
              <a:avLst/>
            </a:prstGeom>
            <a:solidFill>
              <a:srgbClr val="FF5050"/>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70" name="Rectangle 71"/>
            <p:cNvSpPr>
              <a:spLocks noChangeArrowheads="1"/>
            </p:cNvSpPr>
            <p:nvPr/>
          </p:nvSpPr>
          <p:spPr bwMode="auto">
            <a:xfrm>
              <a:off x="4901" y="12168"/>
              <a:ext cx="680" cy="136"/>
            </a:xfrm>
            <a:prstGeom prst="rect">
              <a:avLst/>
            </a:prstGeom>
            <a:solidFill>
              <a:schemeClr val="tx2">
                <a:lumMod val="60000"/>
                <a:lumOff val="40000"/>
              </a:schemeClr>
            </a:solidFill>
            <a:ln w="3175" cap="rnd">
              <a:solidFill>
                <a:schemeClr val="tx1"/>
              </a:solidFill>
              <a:round/>
              <a:headEnd/>
              <a:tailEnd/>
            </a:ln>
            <a:effectLst>
              <a:innerShdw blurRad="114300">
                <a:prstClr val="black"/>
              </a:innerShdw>
            </a:effectLst>
            <a:scene3d>
              <a:camera prst="orthographicFront"/>
              <a:lightRig rig="threePt" dir="t"/>
            </a:scene3d>
            <a:sp3d>
              <a:bevelT w="152400" h="50800" prst="softRound"/>
              <a:bevelB/>
            </a:sp3d>
          </p:spPr>
          <p:txBody>
            <a:bodyPr/>
            <a:lstStyle/>
            <a:p>
              <a:endParaRPr lang="ru-RU"/>
            </a:p>
          </p:txBody>
        </p:sp>
        <p:sp>
          <p:nvSpPr>
            <p:cNvPr id="71" name="Line 72"/>
            <p:cNvSpPr>
              <a:spLocks noChangeShapeType="1"/>
            </p:cNvSpPr>
            <p:nvPr/>
          </p:nvSpPr>
          <p:spPr bwMode="auto">
            <a:xfrm>
              <a:off x="7005" y="12013"/>
              <a:ext cx="1" cy="408"/>
            </a:xfrm>
            <a:prstGeom prst="line">
              <a:avLst/>
            </a:prstGeom>
            <a:noFill/>
            <a:ln w="9525">
              <a:solidFill>
                <a:srgbClr val="000000"/>
              </a:solidFill>
              <a:round/>
              <a:headEnd/>
              <a:tailEnd/>
            </a:ln>
          </p:spPr>
          <p:txBody>
            <a:bodyPr/>
            <a:lstStyle/>
            <a:p>
              <a:endParaRPr lang="ru-RU"/>
            </a:p>
          </p:txBody>
        </p:sp>
        <p:sp>
          <p:nvSpPr>
            <p:cNvPr id="72" name="Line 73"/>
            <p:cNvSpPr>
              <a:spLocks noChangeShapeType="1"/>
            </p:cNvSpPr>
            <p:nvPr/>
          </p:nvSpPr>
          <p:spPr bwMode="auto">
            <a:xfrm>
              <a:off x="9105" y="12013"/>
              <a:ext cx="1" cy="272"/>
            </a:xfrm>
            <a:prstGeom prst="line">
              <a:avLst/>
            </a:prstGeom>
            <a:noFill/>
            <a:ln w="9525">
              <a:solidFill>
                <a:srgbClr val="000000"/>
              </a:solidFill>
              <a:prstDash val="sysDot"/>
              <a:round/>
              <a:headEnd/>
              <a:tailEnd/>
            </a:ln>
          </p:spPr>
          <p:txBody>
            <a:bodyPr/>
            <a:lstStyle/>
            <a:p>
              <a:endParaRPr lang="ru-RU"/>
            </a:p>
          </p:txBody>
        </p:sp>
        <p:sp>
          <p:nvSpPr>
            <p:cNvPr id="73" name="Line 74"/>
            <p:cNvSpPr>
              <a:spLocks noChangeShapeType="1"/>
            </p:cNvSpPr>
            <p:nvPr/>
          </p:nvSpPr>
          <p:spPr bwMode="auto">
            <a:xfrm>
              <a:off x="4905" y="12285"/>
              <a:ext cx="2100" cy="0"/>
            </a:xfrm>
            <a:prstGeom prst="line">
              <a:avLst/>
            </a:prstGeom>
            <a:noFill/>
            <a:ln w="9525">
              <a:solidFill>
                <a:srgbClr val="000000"/>
              </a:solidFill>
              <a:round/>
              <a:headEnd/>
              <a:tailEnd/>
            </a:ln>
          </p:spPr>
          <p:txBody>
            <a:bodyPr/>
            <a:lstStyle/>
            <a:p>
              <a:endParaRPr lang="ru-RU"/>
            </a:p>
          </p:txBody>
        </p:sp>
        <p:sp>
          <p:nvSpPr>
            <p:cNvPr id="74" name="Line 75"/>
            <p:cNvSpPr>
              <a:spLocks noChangeShapeType="1"/>
            </p:cNvSpPr>
            <p:nvPr/>
          </p:nvSpPr>
          <p:spPr bwMode="auto">
            <a:xfrm>
              <a:off x="4905" y="12013"/>
              <a:ext cx="1" cy="408"/>
            </a:xfrm>
            <a:prstGeom prst="line">
              <a:avLst/>
            </a:prstGeom>
            <a:noFill/>
            <a:ln w="9525">
              <a:solidFill>
                <a:srgbClr val="000000"/>
              </a:solidFill>
              <a:round/>
              <a:headEnd/>
              <a:tailEnd/>
            </a:ln>
          </p:spPr>
          <p:txBody>
            <a:bodyPr/>
            <a:lstStyle/>
            <a:p>
              <a:endParaRPr lang="ru-RU"/>
            </a:p>
          </p:txBody>
        </p:sp>
        <p:sp>
          <p:nvSpPr>
            <p:cNvPr id="75" name="Line 76"/>
            <p:cNvSpPr>
              <a:spLocks noChangeShapeType="1"/>
            </p:cNvSpPr>
            <p:nvPr/>
          </p:nvSpPr>
          <p:spPr bwMode="auto">
            <a:xfrm>
              <a:off x="4504" y="12055"/>
              <a:ext cx="1" cy="454"/>
            </a:xfrm>
            <a:prstGeom prst="line">
              <a:avLst/>
            </a:prstGeom>
            <a:noFill/>
            <a:ln w="9525">
              <a:solidFill>
                <a:srgbClr val="000000"/>
              </a:solidFill>
              <a:round/>
              <a:headEnd/>
              <a:tailEnd/>
            </a:ln>
          </p:spPr>
          <p:txBody>
            <a:bodyPr/>
            <a:lstStyle/>
            <a:p>
              <a:endParaRPr lang="ru-RU"/>
            </a:p>
          </p:txBody>
        </p:sp>
      </p:grpSp>
      <p:graphicFrame>
        <p:nvGraphicFramePr>
          <p:cNvPr id="99" name="Object 77"/>
          <p:cNvGraphicFramePr>
            <a:graphicFrameLocks noChangeAspect="1"/>
          </p:cNvGraphicFramePr>
          <p:nvPr/>
        </p:nvGraphicFramePr>
        <p:xfrm>
          <a:off x="6572264" y="3786190"/>
          <a:ext cx="1511300" cy="973138"/>
        </p:xfrm>
        <a:graphic>
          <a:graphicData uri="http://schemas.openxmlformats.org/presentationml/2006/ole">
            <mc:AlternateContent xmlns:mc="http://schemas.openxmlformats.org/markup-compatibility/2006">
              <mc:Choice xmlns:v="urn:schemas-microsoft-com:vml" Requires="v">
                <p:oleObj spid="_x0000_s7180" name="Формула" r:id="rId5" imgW="698197" imgH="444307" progId="Equation.3">
                  <p:embed/>
                </p:oleObj>
              </mc:Choice>
              <mc:Fallback>
                <p:oleObj name="Формула" r:id="rId5" imgW="698197" imgH="444307" progId="Equation.3">
                  <p:embed/>
                  <p:pic>
                    <p:nvPicPr>
                      <p:cNvPr id="0" name="Object 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64" y="3786190"/>
                        <a:ext cx="151130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0" name="Object 4"/>
          <p:cNvGraphicFramePr>
            <a:graphicFrameLocks noChangeAspect="1"/>
          </p:cNvGraphicFramePr>
          <p:nvPr/>
        </p:nvGraphicFramePr>
        <p:xfrm>
          <a:off x="2214546" y="2214554"/>
          <a:ext cx="1041180" cy="730452"/>
        </p:xfrm>
        <a:graphic>
          <a:graphicData uri="http://schemas.openxmlformats.org/presentationml/2006/ole">
            <mc:AlternateContent xmlns:mc="http://schemas.openxmlformats.org/markup-compatibility/2006">
              <mc:Choice xmlns:v="urn:schemas-microsoft-com:vml" Requires="v">
                <p:oleObj spid="_x0000_s7181" name="Формула" r:id="rId7" imgW="634725" imgH="444307" progId="Equation.3">
                  <p:embed/>
                </p:oleObj>
              </mc:Choice>
              <mc:Fallback>
                <p:oleObj name="Формула" r:id="rId7" imgW="634725" imgH="444307"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546" y="2214554"/>
                        <a:ext cx="1041180" cy="7304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Прямоугольник 4">
            <a:hlinkClick r:id="rId9"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Имеющиеся в распоряжении соискателя </a:t>
            </a:r>
            <a:r>
              <a:rPr lang="ru-RU"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5 </a:t>
            </a:r>
            <a:r>
              <a:rPr lang="ru-RU"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a:t>
            </a:r>
            <a:r>
              <a:rPr lang="ru-RU"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чистых» мер </a:t>
            </a:r>
            <a:r>
              <a:rPr lang="ru-RU"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позволяют найти числа вложений остатков на мерах от n1 до n4.</a:t>
            </a:r>
            <a:endParaRPr lang="ru-RU"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14446" cy="759886"/>
          </a:xfrm>
          <a:prstGeom prst="rect">
            <a:avLst/>
          </a:prstGeom>
          <a:noFill/>
        </p:spPr>
      </p:pic>
      <p:pic>
        <p:nvPicPr>
          <p:cNvPr id="11267" name="Picture 3" descr="C:\Documents and Settings\Администратор\Мои документы\Мои рисунки\HF\Этап 6-7.png"/>
          <p:cNvPicPr>
            <a:picLocks noChangeAspect="1" noChangeArrowheads="1"/>
          </p:cNvPicPr>
          <p:nvPr/>
        </p:nvPicPr>
        <p:blipFill>
          <a:blip r:embed="rId20" cstate="print"/>
          <a:srcRect/>
          <a:stretch>
            <a:fillRect/>
          </a:stretch>
        </p:blipFill>
        <p:spPr bwMode="auto">
          <a:xfrm>
            <a:off x="500034" y="1285860"/>
            <a:ext cx="4143404" cy="3062056"/>
          </a:xfrm>
          <a:prstGeom prst="rect">
            <a:avLst/>
          </a:prstGeom>
          <a:noFill/>
        </p:spPr>
      </p:pic>
      <p:sp>
        <p:nvSpPr>
          <p:cNvPr id="32" name="Прямоугольник 31">
            <a:hlinkClick r:id="rId21"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hlinkClick r:id="rId3" action="ppaction://hlinksldjump"/>
          </p:cNvPr>
          <p:cNvSpPr/>
          <p:nvPr/>
        </p:nvSpPr>
        <p:spPr>
          <a:xfrm>
            <a:off x="0" y="0"/>
            <a:ext cx="9144000" cy="6858000"/>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571472" y="571480"/>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tIns="360000" rtlCol="0" anchor="t">
            <a:noAutofit/>
          </a:bodyPr>
          <a:lstStyle/>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6. </a:t>
            </a:r>
            <a:r>
              <a:rPr lang="ru-RU" sz="1600" i="1" dirty="0" smtClean="0">
                <a:solidFill>
                  <a:schemeClr val="tx1"/>
                </a:solidFill>
                <a:effectLst>
                  <a:outerShdw blurRad="38100" dist="38100" dir="2700000" algn="tl">
                    <a:srgbClr val="000000">
                      <a:alpha val="43137"/>
                    </a:srgbClr>
                  </a:outerShdw>
                </a:effectLst>
                <a:latin typeface="Book Antiqua" pitchFamily="18" charset="0"/>
              </a:rPr>
              <a:t>Новый остаток z</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2</a:t>
            </a:r>
            <a:r>
              <a:rPr lang="ru-RU" sz="1600" i="1" dirty="0" smtClean="0">
                <a:solidFill>
                  <a:schemeClr val="tx1"/>
                </a:solidFill>
                <a:effectLst>
                  <a:outerShdw blurRad="38100" dist="38100" dir="2700000" algn="tl">
                    <a:srgbClr val="000000">
                      <a:alpha val="43137"/>
                    </a:srgbClr>
                  </a:outerShdw>
                </a:effectLst>
                <a:latin typeface="Book Antiqua" pitchFamily="18" charset="0"/>
              </a:rPr>
              <a:t> откладываем на отрезке 1 мера на другой тростинке. Имеющиеся в распоряжении соискателя 4 «чистые» меры позволяют найти числа вложений остатков на мерах от n</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1</a:t>
            </a:r>
            <a:r>
              <a:rPr lang="ru-RU" sz="1600" i="1" dirty="0" smtClean="0">
                <a:solidFill>
                  <a:schemeClr val="tx1"/>
                </a:solidFill>
                <a:effectLst>
                  <a:outerShdw blurRad="38100" dist="38100" dir="2700000" algn="tl">
                    <a:srgbClr val="000000">
                      <a:alpha val="43137"/>
                    </a:srgbClr>
                  </a:outerShdw>
                </a:effectLst>
                <a:latin typeface="Book Antiqua" pitchFamily="18" charset="0"/>
              </a:rPr>
              <a:t> до n</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4</a:t>
            </a:r>
            <a:r>
              <a:rPr lang="ru-RU" sz="1600" i="1" dirty="0" smtClean="0">
                <a:solidFill>
                  <a:schemeClr val="tx1"/>
                </a:solidFill>
                <a:effectLst>
                  <a:outerShdw blurRad="38100" dist="38100" dir="2700000" algn="tl">
                    <a:srgbClr val="000000">
                      <a:alpha val="43137"/>
                    </a:srgbClr>
                  </a:outerShdw>
                </a:effectLst>
                <a:latin typeface="Book Antiqua" pitchFamily="18" charset="0"/>
              </a:rPr>
              <a:t>. </a:t>
            </a:r>
          </a:p>
          <a:p>
            <a:pPr algn="just"/>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7. </a:t>
            </a:r>
            <a:r>
              <a:rPr lang="ru-RU" sz="1600" i="1" dirty="0" smtClean="0">
                <a:solidFill>
                  <a:schemeClr val="tx1"/>
                </a:solidFill>
                <a:effectLst>
                  <a:outerShdw blurRad="38100" dist="38100" dir="2700000" algn="tl">
                    <a:srgbClr val="000000">
                      <a:alpha val="43137"/>
                    </a:srgbClr>
                  </a:outerShdw>
                </a:effectLst>
                <a:latin typeface="Book Antiqua" pitchFamily="18" charset="0"/>
              </a:rPr>
              <a:t>Последовательная подстановка всех замеров в исходные формулы позволяет получить диаметр колодца по одной из двух формул каждая из которых, в связи с последовательным уменьшением «остатков» и возрастанием числа вложений на последующих мерах (всегда n</a:t>
            </a:r>
            <a:r>
              <a:rPr lang="ru-RU" sz="1600" i="1" baseline="-25000" dirty="0" smtClean="0">
                <a:solidFill>
                  <a:schemeClr val="tx1"/>
                </a:solidFill>
                <a:effectLst>
                  <a:outerShdw blurRad="38100" dist="38100" dir="2700000" algn="tl">
                    <a:srgbClr val="000000">
                      <a:alpha val="43137"/>
                    </a:srgbClr>
                  </a:outerShdw>
                </a:effectLst>
                <a:latin typeface="Book Antiqua" pitchFamily="18" charset="0"/>
              </a:rPr>
              <a:t>i</a:t>
            </a:r>
            <a:r>
              <a:rPr lang="ru-RU" sz="1600" i="1" dirty="0" smtClean="0">
                <a:solidFill>
                  <a:schemeClr val="tx1"/>
                </a:solidFill>
                <a:effectLst>
                  <a:outerShdw blurRad="38100" dist="38100" dir="2700000" algn="tl">
                    <a:srgbClr val="000000">
                      <a:alpha val="43137"/>
                    </a:srgbClr>
                  </a:outerShdw>
                </a:effectLst>
                <a:latin typeface="Book Antiqua" pitchFamily="18" charset="0"/>
              </a:rPr>
              <a:t>+1&gt;</a:t>
            </a:r>
            <a:r>
              <a:rPr lang="ru-RU" sz="1600" i="1" dirty="0" err="1" smtClean="0">
                <a:solidFill>
                  <a:schemeClr val="tx1"/>
                </a:solidFill>
                <a:effectLst>
                  <a:outerShdw blurRad="38100" dist="38100" dir="2700000" algn="tl">
                    <a:srgbClr val="000000">
                      <a:alpha val="43137"/>
                    </a:srgbClr>
                  </a:outerShdw>
                </a:effectLst>
                <a:latin typeface="Book Antiqua" pitchFamily="18" charset="0"/>
              </a:rPr>
              <a:t>n</a:t>
            </a:r>
            <a:r>
              <a:rPr lang="ru-RU" sz="1600" i="1" baseline="-25000" dirty="0" err="1" smtClean="0">
                <a:solidFill>
                  <a:schemeClr val="tx1"/>
                </a:solidFill>
                <a:effectLst>
                  <a:outerShdw blurRad="38100" dist="38100" dir="2700000" algn="tl">
                    <a:srgbClr val="000000">
                      <a:alpha val="43137"/>
                    </a:srgbClr>
                  </a:outerShdw>
                </a:effectLst>
                <a:latin typeface="Book Antiqua" pitchFamily="18" charset="0"/>
              </a:rPr>
              <a:t>i</a:t>
            </a:r>
            <a:r>
              <a:rPr lang="ru-RU" sz="1600" i="1" dirty="0" smtClean="0">
                <a:solidFill>
                  <a:schemeClr val="tx1"/>
                </a:solidFill>
                <a:effectLst>
                  <a:outerShdw blurRad="38100" dist="38100" dir="2700000" algn="tl">
                    <a:srgbClr val="000000">
                      <a:alpha val="43137"/>
                    </a:srgbClr>
                  </a:outerShdw>
                </a:effectLst>
                <a:latin typeface="Book Antiqua" pitchFamily="18" charset="0"/>
              </a:rPr>
              <a:t>) представляет знакопеременный сходящийся ряд (цепную дробь – см. след. слайд)</a:t>
            </a:r>
          </a:p>
        </p:txBody>
      </p:sp>
      <p:graphicFrame>
        <p:nvGraphicFramePr>
          <p:cNvPr id="26" name="Object 4"/>
          <p:cNvGraphicFramePr>
            <a:graphicFrameLocks noChangeAspect="1"/>
          </p:cNvGraphicFramePr>
          <p:nvPr/>
        </p:nvGraphicFramePr>
        <p:xfrm>
          <a:off x="1285852" y="3571876"/>
          <a:ext cx="2303463" cy="1905000"/>
        </p:xfrm>
        <a:graphic>
          <a:graphicData uri="http://schemas.openxmlformats.org/presentationml/2006/ole">
            <mc:AlternateContent xmlns:mc="http://schemas.openxmlformats.org/markup-compatibility/2006">
              <mc:Choice xmlns:v="urn:schemas-microsoft-com:vml" Requires="v">
                <p:oleObj spid="_x0000_s10252" name="Формула" r:id="rId5" imgW="1320227" imgH="1091726" progId="Equation.3">
                  <p:embed/>
                </p:oleObj>
              </mc:Choice>
              <mc:Fallback>
                <p:oleObj name="Формула" r:id="rId5" imgW="1320227" imgH="1091726"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52" y="3571876"/>
                        <a:ext cx="2303463"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6"/>
          <p:cNvGraphicFramePr>
            <a:graphicFrameLocks noChangeAspect="1"/>
          </p:cNvGraphicFramePr>
          <p:nvPr/>
        </p:nvGraphicFramePr>
        <p:xfrm>
          <a:off x="5173640" y="3632201"/>
          <a:ext cx="2376487" cy="1898650"/>
        </p:xfrm>
        <a:graphic>
          <a:graphicData uri="http://schemas.openxmlformats.org/presentationml/2006/ole">
            <mc:AlternateContent xmlns:mc="http://schemas.openxmlformats.org/markup-compatibility/2006">
              <mc:Choice xmlns:v="urn:schemas-microsoft-com:vml" Requires="v">
                <p:oleObj spid="_x0000_s10253" name="Формула" r:id="rId7" imgW="1371600" imgH="1092200" progId="Equation.3">
                  <p:embed/>
                </p:oleObj>
              </mc:Choice>
              <mc:Fallback>
                <p:oleObj name="Формула" r:id="rId7" imgW="1371600" imgH="10922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3640" y="3632201"/>
                        <a:ext cx="2376487" cy="189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8"/>
          <p:cNvSpPr txBox="1">
            <a:spLocks noChangeArrowheads="1"/>
          </p:cNvSpPr>
          <p:nvPr/>
        </p:nvSpPr>
        <p:spPr bwMode="auto">
          <a:xfrm>
            <a:off x="4071934" y="4429132"/>
            <a:ext cx="766785" cy="369332"/>
          </a:xfrm>
          <a:prstGeom prst="rect">
            <a:avLst/>
          </a:prstGeom>
          <a:noFill/>
          <a:ln w="9525">
            <a:noFill/>
            <a:miter lim="800000"/>
            <a:headEnd/>
            <a:tailEnd/>
          </a:ln>
        </p:spPr>
        <p:txBody>
          <a:bodyPr wrap="square">
            <a:spAutoFit/>
          </a:bodyPr>
          <a:lstStyle/>
          <a:p>
            <a:pPr algn="ctr">
              <a:spcBef>
                <a:spcPct val="50000"/>
              </a:spcBef>
            </a:pPr>
            <a:r>
              <a:rPr lang="ru-RU" i="1" dirty="0" smtClean="0">
                <a:effectLst>
                  <a:outerShdw blurRad="38100" dist="38100" dir="2700000" algn="tl">
                    <a:srgbClr val="000000">
                      <a:alpha val="43137"/>
                    </a:srgbClr>
                  </a:outerShdw>
                </a:effectLst>
                <a:latin typeface="Book Antiqua" pitchFamily="18" charset="0"/>
              </a:rPr>
              <a:t>или</a:t>
            </a:r>
            <a:endParaRPr lang="ru-RU" dirty="0"/>
          </a:p>
        </p:txBody>
      </p:sp>
      <p:sp>
        <p:nvSpPr>
          <p:cNvPr id="5" name="Прямоугольник 4">
            <a:hlinkClick r:id="rId9"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Решение можно упростить</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14446" cy="759886"/>
          </a:xfrm>
          <a:prstGeom prst="rect">
            <a:avLst/>
          </a:prstGeom>
          <a:noFill/>
        </p:spPr>
      </p:pic>
      <p:pic>
        <p:nvPicPr>
          <p:cNvPr id="15362" name="Picture 2" descr="C:\Documents and Settings\Администратор\Мои документы\Мои рисунки\HF\Этап 8.png"/>
          <p:cNvPicPr>
            <a:picLocks noChangeAspect="1" noChangeArrowheads="1"/>
          </p:cNvPicPr>
          <p:nvPr/>
        </p:nvPicPr>
        <p:blipFill>
          <a:blip r:embed="rId20" cstate="print"/>
          <a:srcRect/>
          <a:stretch>
            <a:fillRect/>
          </a:stretch>
        </p:blipFill>
        <p:spPr bwMode="auto">
          <a:xfrm>
            <a:off x="500034" y="1285860"/>
            <a:ext cx="4214842" cy="3112582"/>
          </a:xfrm>
          <a:prstGeom prst="rect">
            <a:avLst/>
          </a:prstGeom>
          <a:noFill/>
        </p:spPr>
      </p:pic>
      <p:sp>
        <p:nvSpPr>
          <p:cNvPr id="32" name="Прямоугольник 31">
            <a:hlinkClick r:id="rId21"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hlinkClick r:id="rId3" action="ppaction://hlinksldjump"/>
          </p:cNvPr>
          <p:cNvSpPr/>
          <p:nvPr/>
        </p:nvSpPr>
        <p:spPr>
          <a:xfrm>
            <a:off x="0" y="0"/>
            <a:ext cx="9144000" cy="6858000"/>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642910" y="571480"/>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tIns="540000" rtlCol="0" anchor="t">
            <a:noAutofit/>
          </a:bodyPr>
          <a:lstStyle/>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Этап 8. </a:t>
            </a:r>
            <a:r>
              <a:rPr lang="ru-RU" sz="1600" i="1" dirty="0" smtClean="0">
                <a:solidFill>
                  <a:schemeClr val="tx1"/>
                </a:solidFill>
                <a:effectLst>
                  <a:outerShdw blurRad="38100" dist="38100" dir="2700000" algn="tl">
                    <a:srgbClr val="000000">
                      <a:alpha val="43137"/>
                    </a:srgbClr>
                  </a:outerShdw>
                </a:effectLst>
                <a:latin typeface="Book Antiqua" pitchFamily="18" charset="0"/>
              </a:rPr>
              <a:t>Для простоты вычислений удобно правую часть, например первой формулы, записать в виде:</a:t>
            </a:r>
          </a:p>
          <a:p>
            <a:pPr algn="just"/>
            <a:r>
              <a:rPr lang="ru-RU" sz="1600" i="1" dirty="0" smtClean="0">
                <a:solidFill>
                  <a:schemeClr val="tx1"/>
                </a:solidFill>
                <a:effectLst>
                  <a:outerShdw blurRad="38100" dist="38100" dir="2700000" algn="tl">
                    <a:srgbClr val="000000">
                      <a:alpha val="43137"/>
                    </a:srgbClr>
                  </a:outerShdw>
                </a:effectLst>
                <a:latin typeface="Book Antiqua" pitchFamily="18" charset="0"/>
              </a:rPr>
              <a:t> </a:t>
            </a:r>
            <a:br>
              <a:rPr lang="ru-RU" sz="1600" i="1" dirty="0" smtClean="0">
                <a:solidFill>
                  <a:schemeClr val="tx1"/>
                </a:solidFill>
                <a:effectLst>
                  <a:outerShdw blurRad="38100" dist="38100" dir="2700000" algn="tl">
                    <a:srgbClr val="000000">
                      <a:alpha val="43137"/>
                    </a:srgbClr>
                  </a:outerShdw>
                </a:effectLst>
                <a:latin typeface="Book Antiqua" pitchFamily="18" charset="0"/>
              </a:rPr>
            </a:br>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p:txBody>
      </p:sp>
      <p:graphicFrame>
        <p:nvGraphicFramePr>
          <p:cNvPr id="12292" name="Object 4"/>
          <p:cNvGraphicFramePr>
            <a:graphicFrameLocks noChangeAspect="1"/>
          </p:cNvGraphicFramePr>
          <p:nvPr/>
        </p:nvGraphicFramePr>
        <p:xfrm>
          <a:off x="1142976" y="2143116"/>
          <a:ext cx="6480175" cy="1176337"/>
        </p:xfrm>
        <a:graphic>
          <a:graphicData uri="http://schemas.openxmlformats.org/presentationml/2006/ole">
            <mc:AlternateContent xmlns:mc="http://schemas.openxmlformats.org/markup-compatibility/2006">
              <mc:Choice xmlns:v="urn:schemas-microsoft-com:vml" Requires="v">
                <p:oleObj spid="_x0000_s12297" name="Формула" r:id="rId5" imgW="2362200" imgH="431800" progId="Equation.3">
                  <p:embed/>
                </p:oleObj>
              </mc:Choice>
              <mc:Fallback>
                <p:oleObj name="Формула" r:id="rId5" imgW="2362200" imgH="4318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976" y="2143116"/>
                        <a:ext cx="6480175"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Прямоугольник 4">
            <a:hlinkClick r:id="rId7"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Примеры расчётов для случая, показанного на рисунках</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800"/>
            <a:ext cx="3986234" cy="3857652"/>
          </a:xfrm>
          <a:prstGeom prst="rect">
            <a:avLst/>
          </a:prstGeom>
          <a:blipFill dpi="0" rotWithShape="1">
            <a:blip r:embed="rId10"/>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14446" cy="759886"/>
          </a:xfrm>
          <a:prstGeom prst="rect">
            <a:avLst/>
          </a:prstGeom>
          <a:noFill/>
        </p:spPr>
      </p:pic>
      <p:pic>
        <p:nvPicPr>
          <p:cNvPr id="17410" name="Picture 2" descr="C:\Documents and Settings\Администратор\Мои документы\Мои рисунки\HF\Примеры.png"/>
          <p:cNvPicPr>
            <a:picLocks noChangeAspect="1" noChangeArrowheads="1"/>
          </p:cNvPicPr>
          <p:nvPr/>
        </p:nvPicPr>
        <p:blipFill>
          <a:blip r:embed="rId20" cstate="print"/>
          <a:srcRect/>
          <a:stretch>
            <a:fillRect/>
          </a:stretch>
        </p:blipFill>
        <p:spPr bwMode="auto">
          <a:xfrm>
            <a:off x="428596" y="1285860"/>
            <a:ext cx="4286280" cy="3168461"/>
          </a:xfrm>
          <a:prstGeom prst="rect">
            <a:avLst/>
          </a:prstGeom>
          <a:noFill/>
        </p:spPr>
      </p:pic>
      <p:sp>
        <p:nvSpPr>
          <p:cNvPr id="32" name="Прямоугольник 31">
            <a:hlinkClick r:id="rId21"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hlinkClick r:id="rId3" action="ppaction://hlinksldjump"/>
          </p:cNvPr>
          <p:cNvSpPr/>
          <p:nvPr/>
        </p:nvSpPr>
        <p:spPr>
          <a:xfrm>
            <a:off x="0" y="0"/>
            <a:ext cx="9144000" cy="6858000"/>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642910" y="642918"/>
            <a:ext cx="7865819" cy="5715000"/>
          </a:xfrm>
          <a:prstGeom prst="roundRect">
            <a:avLst>
              <a:gd name="adj" fmla="val 9925"/>
            </a:avLst>
          </a:prstGeom>
          <a:solidFill>
            <a:schemeClr val="bg2">
              <a:lumMod val="75000"/>
            </a:schemeClr>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w="101600" prst="riblet"/>
          </a:sp3d>
        </p:spPr>
        <p:style>
          <a:lnRef idx="2">
            <a:schemeClr val="accent1">
              <a:shade val="50000"/>
            </a:schemeClr>
          </a:lnRef>
          <a:fillRef idx="1">
            <a:schemeClr val="accent1"/>
          </a:fillRef>
          <a:effectRef idx="0">
            <a:schemeClr val="accent1"/>
          </a:effectRef>
          <a:fontRef idx="minor">
            <a:schemeClr val="lt1"/>
          </a:fontRef>
        </p:style>
        <p:txBody>
          <a:bodyPr tIns="540000" rtlCol="0" anchor="t">
            <a:noAutofit/>
          </a:bodyPr>
          <a:lstStyle/>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Примеры расчетов. Для случая, показанного на рисунках, </a:t>
            </a:r>
          </a:p>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получаем </a:t>
            </a:r>
            <a:r>
              <a:rPr lang="ru-RU" sz="1600" b="1" i="1" dirty="0" err="1" smtClean="0">
                <a:solidFill>
                  <a:schemeClr val="tx1"/>
                </a:solidFill>
                <a:effectLst>
                  <a:outerShdw blurRad="38100" dist="38100" dir="2700000" algn="tl">
                    <a:srgbClr val="000000">
                      <a:alpha val="43137"/>
                    </a:srgbClr>
                  </a:outerShdw>
                </a:effectLst>
                <a:latin typeface="Book Antiqua" pitchFamily="18" charset="0"/>
              </a:rPr>
              <a:t>d</a:t>
            </a:r>
            <a:r>
              <a:rPr lang="ru-RU" sz="1600" b="1" i="1" dirty="0" smtClean="0">
                <a:solidFill>
                  <a:schemeClr val="tx1"/>
                </a:solidFill>
                <a:effectLst>
                  <a:outerShdw blurRad="38100" dist="38100" dir="2700000" algn="tl">
                    <a:srgbClr val="000000">
                      <a:alpha val="43137"/>
                    </a:srgbClr>
                  </a:outerShdw>
                </a:effectLst>
                <a:latin typeface="Book Antiqua" pitchFamily="18" charset="0"/>
              </a:rPr>
              <a:t> = 1,3571 </a:t>
            </a:r>
          </a:p>
          <a:p>
            <a:pPr algn="just"/>
            <a:endParaRPr lang="ru-RU" sz="1600" b="1" i="1" dirty="0" smtClean="0">
              <a:solidFill>
                <a:schemeClr val="tx1"/>
              </a:solidFill>
              <a:effectLst>
                <a:outerShdw blurRad="38100" dist="38100" dir="2700000" algn="tl">
                  <a:srgbClr val="000000">
                    <a:alpha val="43137"/>
                  </a:srgbClr>
                </a:outerShdw>
              </a:effectLst>
              <a:latin typeface="Book Antiqua" pitchFamily="18" charset="0"/>
            </a:endParaRPr>
          </a:p>
          <a:p>
            <a:pPr algn="just"/>
            <a:endParaRPr lang="ru-RU" sz="1600" b="1" i="1" dirty="0" smtClean="0">
              <a:solidFill>
                <a:schemeClr val="tx1"/>
              </a:solidFill>
              <a:effectLst>
                <a:outerShdw blurRad="38100" dist="38100" dir="2700000" algn="tl">
                  <a:srgbClr val="000000">
                    <a:alpha val="43137"/>
                  </a:srgbClr>
                </a:outerShdw>
              </a:effectLst>
              <a:latin typeface="Book Antiqua" pitchFamily="18" charset="0"/>
            </a:endParaRPr>
          </a:p>
          <a:p>
            <a:pPr algn="just"/>
            <a:endParaRPr lang="ru-RU" sz="1600" b="1" i="1" dirty="0" smtClean="0">
              <a:solidFill>
                <a:schemeClr val="tx1"/>
              </a:solidFill>
              <a:effectLst>
                <a:outerShdw blurRad="38100" dist="38100" dir="2700000" algn="tl">
                  <a:srgbClr val="000000">
                    <a:alpha val="43137"/>
                  </a:srgbClr>
                </a:outerShdw>
              </a:effectLst>
              <a:latin typeface="Book Antiqua" pitchFamily="18" charset="0"/>
            </a:endParaRPr>
          </a:p>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Более подробный расчет соответствует значениям  остатков от вложений предыдущих отрезков z1 = 0,285, z2 = 0,145, z3 = 0,13, z4 = 0,09, z5 = 0,01. </a:t>
            </a:r>
          </a:p>
          <a:p>
            <a:pPr algn="just"/>
            <a:endParaRPr lang="ru-RU" sz="1600" b="1" i="1" dirty="0" smtClean="0">
              <a:solidFill>
                <a:schemeClr val="tx1"/>
              </a:solidFill>
              <a:effectLst>
                <a:outerShdw blurRad="38100" dist="38100" dir="2700000" algn="tl">
                  <a:srgbClr val="000000">
                    <a:alpha val="43137"/>
                  </a:srgbClr>
                </a:outerShdw>
              </a:effectLst>
              <a:latin typeface="Book Antiqua" pitchFamily="18" charset="0"/>
            </a:endParaRPr>
          </a:p>
          <a:p>
            <a:pPr algn="just"/>
            <a:r>
              <a:rPr lang="ru-RU" sz="1600" b="1" i="1" dirty="0" smtClean="0">
                <a:solidFill>
                  <a:schemeClr val="tx1"/>
                </a:solidFill>
                <a:effectLst>
                  <a:outerShdw blurRad="38100" dist="38100" dir="2700000" algn="tl">
                    <a:srgbClr val="000000">
                      <a:alpha val="43137"/>
                    </a:srgbClr>
                  </a:outerShdw>
                </a:effectLst>
                <a:latin typeface="Book Antiqua" pitchFamily="18" charset="0"/>
              </a:rPr>
              <a:t>В более простом варианте, например, когда диаметр </a:t>
            </a:r>
            <a:r>
              <a:rPr lang="ru-RU" sz="1600" b="1" i="1" dirty="0" err="1" smtClean="0">
                <a:solidFill>
                  <a:schemeClr val="tx1"/>
                </a:solidFill>
                <a:effectLst>
                  <a:outerShdw blurRad="38100" dist="38100" dir="2700000" algn="tl">
                    <a:srgbClr val="000000">
                      <a:alpha val="43137"/>
                    </a:srgbClr>
                  </a:outerShdw>
                </a:effectLst>
                <a:latin typeface="Book Antiqua" pitchFamily="18" charset="0"/>
              </a:rPr>
              <a:t>d</a:t>
            </a:r>
            <a:r>
              <a:rPr lang="ru-RU" sz="1600" b="1" i="1" dirty="0" smtClean="0">
                <a:solidFill>
                  <a:schemeClr val="tx1"/>
                </a:solidFill>
                <a:effectLst>
                  <a:outerShdw blurRad="38100" dist="38100" dir="2700000" algn="tl">
                    <a:srgbClr val="000000">
                      <a:alpha val="43137"/>
                    </a:srgbClr>
                  </a:outerShdw>
                </a:effectLst>
                <a:latin typeface="Book Antiqua" pitchFamily="18" charset="0"/>
              </a:rPr>
              <a:t> измеряют на короткой тростинке, а затем отрезок «х» откладывают на длинной N раз, диаметр колодца приближенно будет равен:</a:t>
            </a:r>
          </a:p>
          <a:p>
            <a:pPr algn="just"/>
            <a:r>
              <a:rPr lang="ru-RU" sz="1600" i="1" dirty="0" smtClean="0">
                <a:solidFill>
                  <a:schemeClr val="tx1"/>
                </a:solidFill>
                <a:effectLst>
                  <a:outerShdw blurRad="38100" dist="38100" dir="2700000" algn="tl">
                    <a:srgbClr val="000000">
                      <a:alpha val="43137"/>
                    </a:srgbClr>
                  </a:outerShdw>
                </a:effectLst>
                <a:latin typeface="Book Antiqua" pitchFamily="18" charset="0"/>
              </a:rPr>
              <a:t> </a:t>
            </a:r>
            <a:br>
              <a:rPr lang="ru-RU" sz="1600" i="1" dirty="0" smtClean="0">
                <a:solidFill>
                  <a:schemeClr val="tx1"/>
                </a:solidFill>
                <a:effectLst>
                  <a:outerShdw blurRad="38100" dist="38100" dir="2700000" algn="tl">
                    <a:srgbClr val="000000">
                      <a:alpha val="43137"/>
                    </a:srgbClr>
                  </a:outerShdw>
                </a:effectLst>
                <a:latin typeface="Book Antiqua" pitchFamily="18" charset="0"/>
              </a:rPr>
            </a:br>
            <a:endParaRPr lang="ru-RU" sz="1600" i="1" dirty="0" smtClean="0">
              <a:solidFill>
                <a:schemeClr val="tx1"/>
              </a:solidFill>
              <a:effectLst>
                <a:outerShdw blurRad="38100" dist="38100" dir="2700000" algn="tl">
                  <a:srgbClr val="000000">
                    <a:alpha val="43137"/>
                  </a:srgbClr>
                </a:outerShdw>
              </a:effectLst>
              <a:latin typeface="Book Antiqua" pitchFamily="18" charset="0"/>
            </a:endParaRPr>
          </a:p>
        </p:txBody>
      </p:sp>
      <p:graphicFrame>
        <p:nvGraphicFramePr>
          <p:cNvPr id="16387" name="Object 5"/>
          <p:cNvGraphicFramePr>
            <a:graphicFrameLocks noChangeAspect="1"/>
          </p:cNvGraphicFramePr>
          <p:nvPr/>
        </p:nvGraphicFramePr>
        <p:xfrm>
          <a:off x="928662" y="1928802"/>
          <a:ext cx="7286676" cy="531812"/>
        </p:xfrm>
        <a:graphic>
          <a:graphicData uri="http://schemas.openxmlformats.org/presentationml/2006/ole">
            <mc:AlternateContent xmlns:mc="http://schemas.openxmlformats.org/markup-compatibility/2006">
              <mc:Choice xmlns:v="urn:schemas-microsoft-com:vml" Requires="v">
                <p:oleObj spid="_x0000_s16397" name="Формула" r:id="rId5" imgW="5499100" imgH="393700" progId="Equation.3">
                  <p:embed/>
                </p:oleObj>
              </mc:Choice>
              <mc:Fallback>
                <p:oleObj name="Формула" r:id="rId5" imgW="5499100" imgH="3937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62" y="1928802"/>
                        <a:ext cx="7286676" cy="53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8" name="Object 8"/>
          <p:cNvGraphicFramePr>
            <a:graphicFrameLocks noChangeAspect="1"/>
          </p:cNvGraphicFramePr>
          <p:nvPr/>
        </p:nvGraphicFramePr>
        <p:xfrm>
          <a:off x="4286248" y="4429132"/>
          <a:ext cx="1295400" cy="792162"/>
        </p:xfrm>
        <a:graphic>
          <a:graphicData uri="http://schemas.openxmlformats.org/presentationml/2006/ole">
            <mc:AlternateContent xmlns:mc="http://schemas.openxmlformats.org/markup-compatibility/2006">
              <mc:Choice xmlns:v="urn:schemas-microsoft-com:vml" Requires="v">
                <p:oleObj spid="_x0000_s16398" name="Формула" r:id="rId7" imgW="634725" imgH="393529" progId="Equation.3">
                  <p:embed/>
                </p:oleObj>
              </mc:Choice>
              <mc:Fallback>
                <p:oleObj name="Формула" r:id="rId7" imgW="634725" imgH="393529"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8" y="4429132"/>
                        <a:ext cx="1295400" cy="792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Прямоугольник 4">
            <a:hlinkClick r:id="rId9" action="ppaction://hlinksldjump"/>
          </p:cNvPr>
          <p:cNvSpPr/>
          <p:nvPr/>
        </p:nvSpPr>
        <p:spPr>
          <a:xfrm>
            <a:off x="0" y="0"/>
            <a:ext cx="9144000" cy="6858000"/>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67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sp>
        <p:nvSpPr>
          <p:cNvPr id="31" name="Скругленная прямоугольная выноска 30"/>
          <p:cNvSpPr/>
          <p:nvPr/>
        </p:nvSpPr>
        <p:spPr>
          <a:xfrm>
            <a:off x="5000628" y="142852"/>
            <a:ext cx="3929090" cy="6500858"/>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ru-RU" sz="1500" b="1" dirty="0" smtClean="0">
                <a:solidFill>
                  <a:schemeClr val="accent2">
                    <a:lumMod val="50000"/>
                  </a:schemeClr>
                </a:solidFill>
                <a:latin typeface="Book Antiqua" pitchFamily="18" charset="0"/>
              </a:rPr>
              <a:t>     Для опубликованных условий математической задачи получаем N = 13, </a:t>
            </a:r>
            <a:r>
              <a:rPr lang="ru-RU" sz="1500" b="1" dirty="0" err="1" smtClean="0">
                <a:solidFill>
                  <a:schemeClr val="accent2">
                    <a:lumMod val="50000"/>
                  </a:schemeClr>
                </a:solidFill>
                <a:latin typeface="Book Antiqua" pitchFamily="18" charset="0"/>
              </a:rPr>
              <a:t>d</a:t>
            </a:r>
            <a:r>
              <a:rPr lang="ru-RU" sz="1500" b="1" dirty="0" smtClean="0">
                <a:solidFill>
                  <a:schemeClr val="accent2">
                    <a:lumMod val="50000"/>
                  </a:schemeClr>
                </a:solidFill>
                <a:latin typeface="Book Antiqua" pitchFamily="18" charset="0"/>
              </a:rPr>
              <a:t> = 16/13 = 1,23069. Но при изменении меры точность такого «простейшего» способа измерения может быть недостаточной. Например, при </a:t>
            </a:r>
            <a:r>
              <a:rPr lang="ru-RU" sz="1500" b="1" dirty="0" err="1" smtClean="0">
                <a:solidFill>
                  <a:schemeClr val="accent2">
                    <a:lumMod val="50000"/>
                  </a:schemeClr>
                </a:solidFill>
                <a:latin typeface="Book Antiqua" pitchFamily="18" charset="0"/>
              </a:rPr>
              <a:t>d</a:t>
            </a:r>
            <a:r>
              <a:rPr lang="ru-RU" sz="1500" b="1" dirty="0" smtClean="0">
                <a:solidFill>
                  <a:schemeClr val="accent2">
                    <a:lumMod val="50000"/>
                  </a:schemeClr>
                </a:solidFill>
                <a:latin typeface="Book Antiqua" pitchFamily="18" charset="0"/>
              </a:rPr>
              <a:t> = 1,45 меры короткий отрезок х = 0,45 отложится в 3 мерах только 6 раз и результат составит</a:t>
            </a:r>
            <a:endParaRPr lang="en-US" sz="1500" b="1" dirty="0" smtClean="0">
              <a:solidFill>
                <a:schemeClr val="accent2">
                  <a:lumMod val="50000"/>
                </a:schemeClr>
              </a:solidFill>
              <a:latin typeface="Book Antiqua" pitchFamily="18" charset="0"/>
            </a:endParaRPr>
          </a:p>
          <a:p>
            <a:r>
              <a:rPr lang="ru-RU" sz="1500" b="1" dirty="0" err="1" smtClean="0">
                <a:solidFill>
                  <a:schemeClr val="accent2">
                    <a:lumMod val="50000"/>
                  </a:schemeClr>
                </a:solidFill>
                <a:latin typeface="Book Antiqua" pitchFamily="18" charset="0"/>
              </a:rPr>
              <a:t>d</a:t>
            </a:r>
            <a:r>
              <a:rPr lang="ru-RU" sz="1500" b="1" dirty="0" smtClean="0">
                <a:solidFill>
                  <a:schemeClr val="accent2">
                    <a:lumMod val="50000"/>
                  </a:schemeClr>
                </a:solidFill>
                <a:latin typeface="Book Antiqua" pitchFamily="18" charset="0"/>
              </a:rPr>
              <a:t> = 1 + 3/6 = 1+0,5 = 1,5 меры. </a:t>
            </a:r>
          </a:p>
          <a:p>
            <a:r>
              <a:rPr lang="ru-RU" sz="1500" b="1" dirty="0" smtClean="0">
                <a:solidFill>
                  <a:schemeClr val="accent2">
                    <a:lumMod val="50000"/>
                  </a:schemeClr>
                </a:solidFill>
                <a:latin typeface="Book Antiqua" pitchFamily="18" charset="0"/>
              </a:rPr>
              <a:t>Если выполнить все условия математической задачи, 3 замера</a:t>
            </a:r>
            <a:endParaRPr lang="en-US" sz="1500" b="1" dirty="0" smtClean="0">
              <a:solidFill>
                <a:schemeClr val="accent2">
                  <a:lumMod val="50000"/>
                </a:schemeClr>
              </a:solidFill>
              <a:latin typeface="Book Antiqua" pitchFamily="18" charset="0"/>
            </a:endParaRPr>
          </a:p>
          <a:p>
            <a:r>
              <a:rPr lang="ru-RU" sz="1500" b="1" dirty="0" smtClean="0">
                <a:solidFill>
                  <a:schemeClr val="accent2">
                    <a:lumMod val="50000"/>
                  </a:schemeClr>
                </a:solidFill>
                <a:latin typeface="Book Antiqua" pitchFamily="18" charset="0"/>
              </a:rPr>
              <a:t>(n1 = 4, n2 = 14, n3 = 46 ) обеспечивают результат </a:t>
            </a:r>
            <a:endParaRPr lang="en-US" sz="1500" b="1" dirty="0" smtClean="0">
              <a:solidFill>
                <a:schemeClr val="accent2">
                  <a:lumMod val="50000"/>
                </a:schemeClr>
              </a:solidFill>
              <a:latin typeface="Book Antiqua" pitchFamily="18" charset="0"/>
            </a:endParaRPr>
          </a:p>
          <a:p>
            <a:r>
              <a:rPr lang="ru-RU" sz="1500" b="1" dirty="0" smtClean="0">
                <a:solidFill>
                  <a:schemeClr val="accent2">
                    <a:lumMod val="50000"/>
                  </a:schemeClr>
                </a:solidFill>
                <a:latin typeface="Book Antiqua" pitchFamily="18" charset="0"/>
              </a:rPr>
              <a:t>d=1-(1-(1-1/46)/13)/4=1,231187. </a:t>
            </a:r>
          </a:p>
          <a:p>
            <a:r>
              <a:rPr lang="ru-RU" sz="1500" b="1" dirty="0" smtClean="0">
                <a:solidFill>
                  <a:schemeClr val="accent2">
                    <a:lumMod val="50000"/>
                  </a:schemeClr>
                </a:solidFill>
                <a:latin typeface="Book Antiqua" pitchFamily="18" charset="0"/>
              </a:rPr>
              <a:t>Для двух замеров получим</a:t>
            </a:r>
            <a:endParaRPr lang="en-US" sz="1500" b="1" dirty="0" smtClean="0">
              <a:solidFill>
                <a:schemeClr val="accent2">
                  <a:lumMod val="50000"/>
                </a:schemeClr>
              </a:solidFill>
              <a:latin typeface="Book Antiqua" pitchFamily="18" charset="0"/>
            </a:endParaRPr>
          </a:p>
          <a:p>
            <a:r>
              <a:rPr lang="ru-RU" sz="1500" b="1" dirty="0" smtClean="0">
                <a:solidFill>
                  <a:schemeClr val="accent2">
                    <a:lumMod val="50000"/>
                  </a:schemeClr>
                </a:solidFill>
                <a:latin typeface="Book Antiqua" pitchFamily="18" charset="0"/>
              </a:rPr>
              <a:t>d=1-(1-1/13)/4=1,23076. </a:t>
            </a:r>
            <a:endParaRPr lang="en-US" sz="1500" b="1" dirty="0" smtClean="0">
              <a:solidFill>
                <a:schemeClr val="accent2">
                  <a:lumMod val="50000"/>
                </a:schemeClr>
              </a:solidFill>
              <a:latin typeface="Book Antiqua" pitchFamily="18" charset="0"/>
            </a:endParaRPr>
          </a:p>
          <a:p>
            <a:endParaRPr lang="ru-RU" sz="1500" b="1" dirty="0" smtClean="0">
              <a:solidFill>
                <a:schemeClr val="accent2">
                  <a:lumMod val="50000"/>
                </a:schemeClr>
              </a:solidFill>
              <a:latin typeface="Book Antiqua" pitchFamily="18" charset="0"/>
            </a:endParaRPr>
          </a:p>
          <a:p>
            <a:r>
              <a:rPr lang="ru-RU" sz="1500" b="1" dirty="0" smtClean="0">
                <a:solidFill>
                  <a:schemeClr val="accent2">
                    <a:lumMod val="50000"/>
                  </a:schemeClr>
                </a:solidFill>
                <a:latin typeface="Book Antiqua" pitchFamily="18" charset="0"/>
              </a:rPr>
              <a:t>Строгое математическое решение задачи (с точностью до 6 знаков после запятой) дает результат 1,231185.</a:t>
            </a:r>
            <a:br>
              <a:rPr lang="ru-RU" sz="1500" b="1" dirty="0" smtClean="0">
                <a:solidFill>
                  <a:schemeClr val="accent2">
                    <a:lumMod val="50000"/>
                  </a:schemeClr>
                </a:solidFill>
                <a:latin typeface="Book Antiqua" pitchFamily="18" charset="0"/>
              </a:rPr>
            </a:br>
            <a:endParaRPr lang="ru-RU" sz="1500" b="1" dirty="0" smtClean="0">
              <a:solidFill>
                <a:schemeClr val="accent2">
                  <a:lumMod val="50000"/>
                </a:schemeClr>
              </a:solidFill>
              <a:latin typeface="Book Antiqua" pitchFamily="18" charset="0"/>
            </a:endParaRPr>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6"/>
          <a:srcRect/>
          <a:stretch>
            <a:fillRect/>
          </a:stretch>
        </p:blipFill>
        <p:spPr bwMode="auto">
          <a:xfrm>
            <a:off x="8548699" y="0"/>
            <a:ext cx="595301" cy="595301"/>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hlinkClick r:id="rId2" action="ppaction://hlinksldjump"/>
          </p:cNvPr>
          <p:cNvSpPr/>
          <p:nvPr/>
        </p:nvSpPr>
        <p:spPr>
          <a:xfrm>
            <a:off x="0" y="0"/>
            <a:ext cx="9144000" cy="6858000"/>
          </a:xfrm>
          <a:prstGeom prst="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21569" y="5572140"/>
            <a:ext cx="1804960"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2071702"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8000" y="252000"/>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sp>
        <p:nvSpPr>
          <p:cNvPr id="27" name="Овальная выноска 26"/>
          <p:cNvSpPr/>
          <p:nvPr/>
        </p:nvSpPr>
        <p:spPr>
          <a:xfrm>
            <a:off x="5000628"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Для начала расскажу как пользоваться моим пособием. </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8"/>
          <a:srcRect/>
          <a:stretch>
            <a:fillRect/>
          </a:stretch>
        </p:blipFill>
        <p:spPr bwMode="auto">
          <a:xfrm>
            <a:off x="3852000" y="108000"/>
            <a:ext cx="1004910" cy="1004910"/>
          </a:xfrm>
          <a:prstGeom prst="rect">
            <a:avLst/>
          </a:prstGeom>
          <a:noFill/>
        </p:spPr>
      </p:pic>
      <p:sp>
        <p:nvSpPr>
          <p:cNvPr id="37" name="Прямоугольник 36">
            <a:hlinkClick r:id="rId9" action="ppaction://hlinksldjump"/>
          </p:cNvPr>
          <p:cNvSpPr/>
          <p:nvPr/>
        </p:nvSpPr>
        <p:spPr>
          <a:xfrm>
            <a:off x="714348" y="928670"/>
            <a:ext cx="3986234" cy="3857652"/>
          </a:xfrm>
          <a:prstGeom prst="rect">
            <a:avLst/>
          </a:prstGeom>
          <a:blipFill>
            <a:blip r:embed="rId10"/>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1"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2"/>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3"/>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4"/>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5"/>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7"/>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6"/>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1028" name="Picture 4" descr="C:\Documents and Settings\Администратор\Рабочий стол\Новая папка\Doawnload.png"/>
          <p:cNvPicPr>
            <a:picLocks noChangeAspect="1" noChangeArrowheads="1"/>
          </p:cNvPicPr>
          <p:nvPr/>
        </p:nvPicPr>
        <p:blipFill>
          <a:blip r:embed="rId17" cstate="print"/>
          <a:srcRect/>
          <a:stretch>
            <a:fillRect/>
          </a:stretch>
        </p:blipFill>
        <p:spPr bwMode="auto">
          <a:xfrm rot="13660862">
            <a:off x="108000" y="3219795"/>
            <a:ext cx="485226" cy="629506"/>
          </a:xfrm>
          <a:prstGeom prst="rect">
            <a:avLst/>
          </a:prstGeom>
          <a:noFill/>
          <a:effectLst>
            <a:outerShdw blurRad="127000" dist="50800" sx="110000" sy="110000" algn="ctr" rotWithShape="0">
              <a:prstClr val="black">
                <a:alpha val="45000"/>
              </a:prstClr>
            </a:outerShdw>
          </a:effectLst>
        </p:spPr>
      </p:pic>
      <p:pic>
        <p:nvPicPr>
          <p:cNvPr id="1029" name="Picture 5" descr="C:\Documents and Settings\Администратор\Рабочий стол\Новая папка\YAZOO_SMILIES COOL.png"/>
          <p:cNvPicPr>
            <a:picLocks noChangeAspect="1" noChangeArrowheads="1"/>
          </p:cNvPicPr>
          <p:nvPr/>
        </p:nvPicPr>
        <p:blipFill>
          <a:blip r:embed="rId18" cstate="print"/>
          <a:srcRect/>
          <a:stretch>
            <a:fillRect/>
          </a:stretch>
        </p:blipFill>
        <p:spPr bwMode="auto">
          <a:xfrm>
            <a:off x="142844" y="4500570"/>
            <a:ext cx="285752" cy="285752"/>
          </a:xfrm>
          <a:prstGeom prst="rect">
            <a:avLst/>
          </a:prstGeom>
          <a:noFill/>
          <a:effectLst>
            <a:glow rad="228600">
              <a:schemeClr val="accent2">
                <a:satMod val="175000"/>
                <a:alpha val="40000"/>
              </a:schemeClr>
            </a:glow>
          </a:effectLst>
        </p:spPr>
      </p:pic>
      <p:sp>
        <p:nvSpPr>
          <p:cNvPr id="28" name="Прямоугольник 27"/>
          <p:cNvSpPr/>
          <p:nvPr/>
        </p:nvSpPr>
        <p:spPr>
          <a:xfrm>
            <a:off x="1071538" y="2214554"/>
            <a:ext cx="3214710"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Инструкция для чайников</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9" name="Овальная выноска 28"/>
          <p:cNvSpPr/>
          <p:nvPr/>
        </p:nvSpPr>
        <p:spPr>
          <a:xfrm>
            <a:off x="5004000" y="21429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Итак, перед Вами волшебный папирус, способный показывать картинки </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sp>
        <p:nvSpPr>
          <p:cNvPr id="30" name="Овальная выноска 29"/>
          <p:cNvSpPr/>
          <p:nvPr/>
        </p:nvSpPr>
        <p:spPr>
          <a:xfrm>
            <a:off x="5004000" y="21600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Если коснуться экрана, то картинка увеличится</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sp>
        <p:nvSpPr>
          <p:cNvPr id="45" name="Прямоугольник 44">
            <a:hlinkClick r:id="rId9" action="ppaction://hlinksldjump"/>
          </p:cNvPr>
          <p:cNvSpPr/>
          <p:nvPr/>
        </p:nvSpPr>
        <p:spPr>
          <a:xfrm>
            <a:off x="0" y="0"/>
            <a:ext cx="9144000" cy="6858000"/>
          </a:xfrm>
          <a:prstGeom prst="rect">
            <a:avLst/>
          </a:prstGeom>
          <a:blipFill>
            <a:blip r:embed="rId10"/>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ьная выноска 31"/>
          <p:cNvSpPr/>
          <p:nvPr/>
        </p:nvSpPr>
        <p:spPr>
          <a:xfrm>
            <a:off x="1285852" y="214290"/>
            <a:ext cx="3929090" cy="2714644"/>
          </a:xfrm>
          <a:prstGeom prst="wedgeEllipseCallout">
            <a:avLst>
              <a:gd name="adj1" fmla="val 56326"/>
              <a:gd name="adj2" fmla="val 41681"/>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Если коснуться картинки, то она уменьшится</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39" name="Picture 4" descr="C:\Documents and Settings\Администратор\Рабочий стол\Новая папка\Doawnload.png"/>
          <p:cNvPicPr>
            <a:picLocks noChangeAspect="1" noChangeArrowheads="1"/>
          </p:cNvPicPr>
          <p:nvPr/>
        </p:nvPicPr>
        <p:blipFill>
          <a:blip r:embed="rId17" cstate="print"/>
          <a:srcRect/>
          <a:stretch>
            <a:fillRect/>
          </a:stretch>
        </p:blipFill>
        <p:spPr bwMode="auto">
          <a:xfrm rot="13660862">
            <a:off x="1998000" y="3384000"/>
            <a:ext cx="485226" cy="629506"/>
          </a:xfrm>
          <a:prstGeom prst="rect">
            <a:avLst/>
          </a:prstGeom>
          <a:noFill/>
          <a:effectLst>
            <a:outerShdw blurRad="127000" dist="50800" sx="110000" sy="110000" algn="ctr" rotWithShape="0">
              <a:prstClr val="black">
                <a:alpha val="45000"/>
              </a:prstClr>
            </a:outerShdw>
          </a:effectLst>
        </p:spPr>
      </p:pic>
      <p:sp>
        <p:nvSpPr>
          <p:cNvPr id="31" name="Овальная выноска 30"/>
          <p:cNvSpPr/>
          <p:nvPr/>
        </p:nvSpPr>
        <p:spPr>
          <a:xfrm>
            <a:off x="5004000" y="216000"/>
            <a:ext cx="3929090" cy="2714644"/>
          </a:xfrm>
          <a:prstGeom prst="wedgeEllipseCallout">
            <a:avLst>
              <a:gd name="adj1" fmla="val 17216"/>
              <a:gd name="adj2" fmla="val 79108"/>
            </a:avLst>
          </a:prstGeom>
          <a:blipFill>
            <a:blip r:embed="rId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Стрелки под папирусом – переключают картинки на экране</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spTree>
  </p:cSld>
  <p:clrMapOvr>
    <a:masterClrMapping/>
  </p:clrMapOvr>
  <p:transition advClick="0" advTm="17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visible"/>
                                      </p:to>
                                    </p:set>
                                  </p:childTnLst>
                                </p:cTn>
                              </p:par>
                            </p:childTnLst>
                          </p:cTn>
                        </p:par>
                        <p:par>
                          <p:cTn id="12" fill="hold">
                            <p:stCondLst>
                              <p:cond delay="1000"/>
                            </p:stCondLst>
                            <p:childTnLst>
                              <p:par>
                                <p:cTn id="13" presetID="1" presetClass="exit" presetSubtype="0" fill="hold" grpId="0" nodeType="afterEffect">
                                  <p:stCondLst>
                                    <p:cond delay="1000"/>
                                  </p:stCondLst>
                                  <p:childTnLst>
                                    <p:set>
                                      <p:cBhvr>
                                        <p:cTn id="14" dur="1" fill="hold">
                                          <p:stCondLst>
                                            <p:cond delay="0"/>
                                          </p:stCondLst>
                                        </p:cTn>
                                        <p:tgtEl>
                                          <p:spTgt spid="27"/>
                                        </p:tgtEl>
                                        <p:attrNameLst>
                                          <p:attrName>style.visibility</p:attrName>
                                        </p:attrNameLst>
                                      </p:cBhvr>
                                      <p:to>
                                        <p:strVal val="hidden"/>
                                      </p:to>
                                    </p:set>
                                  </p:childTnLst>
                                </p:cTn>
                              </p:par>
                              <p:par>
                                <p:cTn id="15" presetID="10" presetClass="entr" presetSubtype="0" fill="hold" grpId="0" nodeType="withEffect">
                                  <p:stCondLst>
                                    <p:cond delay="1000"/>
                                  </p:stCondLst>
                                  <p:iterate type="lt">
                                    <p:tmPct val="0"/>
                                  </p:iterate>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2500"/>
                            </p:stCondLst>
                            <p:childTnLst>
                              <p:par>
                                <p:cTn id="19" presetID="1" presetClass="exit" presetSubtype="0" fill="hold" grpId="2" nodeType="afterEffect">
                                  <p:stCondLst>
                                    <p:cond delay="3500"/>
                                  </p:stCondLst>
                                  <p:iterate type="lt">
                                    <p:tmAbs val="0"/>
                                  </p:iterate>
                                  <p:childTnLst>
                                    <p:set>
                                      <p:cBhvr>
                                        <p:cTn id="20" dur="1" fill="hold">
                                          <p:stCondLst>
                                            <p:cond delay="0"/>
                                          </p:stCondLst>
                                        </p:cTn>
                                        <p:tgtEl>
                                          <p:spTgt spid="29"/>
                                        </p:tgtEl>
                                        <p:attrNameLst>
                                          <p:attrName>style.visibility</p:attrName>
                                        </p:attrNameLst>
                                      </p:cBhvr>
                                      <p:to>
                                        <p:strVal val="hidden"/>
                                      </p:to>
                                    </p:se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6500"/>
                            </p:stCondLst>
                            <p:childTnLst>
                              <p:par>
                                <p:cTn id="26" presetID="0" presetClass="path" presetSubtype="0" accel="50000" decel="50000" fill="hold" nodeType="afterEffect">
                                  <p:stCondLst>
                                    <p:cond delay="0"/>
                                  </p:stCondLst>
                                  <p:childTnLst>
                                    <p:animMotion origin="layout" path="M -4.16667E-6 -1.40611E-6 C 0.0316 0.03862 0.0632 0.07748 0.09722 0.08164 C 0.13125 0.0858 0.18611 0.03446 0.204 0.02475 " pathEditMode="fixed" ptsTypes="aaA">
                                      <p:cBhvr>
                                        <p:cTn id="27" dur="2000" fill="hold"/>
                                        <p:tgtEl>
                                          <p:spTgt spid="1028"/>
                                        </p:tgtEl>
                                        <p:attrNameLst>
                                          <p:attrName>ppt_x</p:attrName>
                                          <p:attrName>ppt_y</p:attrName>
                                        </p:attrNameLst>
                                      </p:cBhvr>
                                    </p:animMotion>
                                  </p:childTnLst>
                                </p:cTn>
                              </p:par>
                            </p:childTnLst>
                          </p:cTn>
                        </p:par>
                        <p:par>
                          <p:cTn id="28" fill="hold">
                            <p:stCondLst>
                              <p:cond delay="8500"/>
                            </p:stCondLst>
                            <p:childTnLst>
                              <p:par>
                                <p:cTn id="29" presetID="1" presetClass="exit" presetSubtype="0" fill="hold" nodeType="afterEffect">
                                  <p:stCondLst>
                                    <p:cond delay="0"/>
                                  </p:stCondLst>
                                  <p:childTnLst>
                                    <p:set>
                                      <p:cBhvr>
                                        <p:cTn id="30" dur="1" fill="hold">
                                          <p:stCondLst>
                                            <p:cond delay="0"/>
                                          </p:stCondLst>
                                        </p:cTn>
                                        <p:tgtEl>
                                          <p:spTgt spid="1028"/>
                                        </p:tgtEl>
                                        <p:attrNameLst>
                                          <p:attrName>style.visibility</p:attrName>
                                        </p:attrNameLst>
                                      </p:cBhvr>
                                      <p:to>
                                        <p:strVal val="hidden"/>
                                      </p:to>
                                    </p:set>
                                  </p:childTnLst>
                                </p:cTn>
                              </p:par>
                            </p:childTnLst>
                          </p:cTn>
                        </p:par>
                        <p:par>
                          <p:cTn id="31" fill="hold">
                            <p:stCondLst>
                              <p:cond delay="8500"/>
                            </p:stCondLst>
                            <p:childTnLst>
                              <p:par>
                                <p:cTn id="32" presetID="1"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8500"/>
                            </p:stCondLst>
                            <p:childTnLst>
                              <p:par>
                                <p:cTn id="35" presetID="35" presetClass="emph" presetSubtype="0" fill="hold" nodeType="afterEffect">
                                  <p:stCondLst>
                                    <p:cond delay="0"/>
                                  </p:stCondLst>
                                  <p:childTnLst>
                                    <p:anim calcmode="discrete" valueType="str">
                                      <p:cBhvr>
                                        <p:cTn id="36" dur="1000" fill="hold"/>
                                        <p:tgtEl>
                                          <p:spTgt spid="39"/>
                                        </p:tgtEl>
                                        <p:attrNameLst>
                                          <p:attrName>style.visibility</p:attrName>
                                        </p:attrNameLst>
                                      </p:cBhvr>
                                      <p:tavLst>
                                        <p:tav tm="0">
                                          <p:val>
                                            <p:strVal val="hidden"/>
                                          </p:val>
                                        </p:tav>
                                        <p:tav tm="50000">
                                          <p:val>
                                            <p:strVal val="visible"/>
                                          </p:val>
                                        </p:tav>
                                      </p:tavLst>
                                    </p:anim>
                                  </p:childTnLst>
                                </p:cTn>
                              </p:par>
                              <p:par>
                                <p:cTn id="37" presetID="53" presetClass="entr" presetSubtype="0" fill="hold" grpId="0" nodeType="withEffect">
                                  <p:stCondLst>
                                    <p:cond delay="60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childTnLst>
                          </p:cTn>
                        </p:par>
                        <p:par>
                          <p:cTn id="42" fill="hold">
                            <p:stCondLst>
                              <p:cond delay="9600"/>
                            </p:stCondLst>
                            <p:childTnLst>
                              <p:par>
                                <p:cTn id="43" presetID="1" presetClass="exit" presetSubtype="0" fill="hold" grpId="1" nodeType="afterEffect">
                                  <p:stCondLst>
                                    <p:cond delay="3000"/>
                                  </p:stCondLst>
                                  <p:childTnLst>
                                    <p:set>
                                      <p:cBhvr>
                                        <p:cTn id="44" dur="1" fill="hold">
                                          <p:stCondLst>
                                            <p:cond delay="0"/>
                                          </p:stCondLst>
                                        </p:cTn>
                                        <p:tgtEl>
                                          <p:spTgt spid="30"/>
                                        </p:tgtEl>
                                        <p:attrNameLst>
                                          <p:attrName>style.visibility</p:attrName>
                                        </p:attrNameLst>
                                      </p:cBhvr>
                                      <p:to>
                                        <p:strVal val="hidden"/>
                                      </p:to>
                                    </p:set>
                                  </p:childTnLst>
                                </p:cTn>
                              </p:par>
                            </p:childTnLst>
                          </p:cTn>
                        </p:par>
                        <p:par>
                          <p:cTn id="45" fill="hold">
                            <p:stCondLst>
                              <p:cond delay="12600"/>
                            </p:stCondLst>
                            <p:childTnLst>
                              <p:par>
                                <p:cTn id="46" presetID="10" presetClass="entr" presetSubtype="0" fill="hold" grpId="0" nodeType="afterEffect">
                                  <p:stCondLst>
                                    <p:cond delay="40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par>
                          <p:cTn id="49" fill="hold">
                            <p:stCondLst>
                              <p:cond delay="13500"/>
                            </p:stCondLst>
                            <p:childTnLst>
                              <p:par>
                                <p:cTn id="50" presetID="35" presetClass="emph" presetSubtype="0" fill="hold" nodeType="afterEffect">
                                  <p:stCondLst>
                                    <p:cond delay="1500"/>
                                  </p:stCondLst>
                                  <p:childTnLst>
                                    <p:anim calcmode="discrete" valueType="str">
                                      <p:cBhvr>
                                        <p:cTn id="51" dur="1000" fill="hold"/>
                                        <p:tgtEl>
                                          <p:spTgt spid="39"/>
                                        </p:tgtEl>
                                        <p:attrNameLst>
                                          <p:attrName>style.visibility</p:attrName>
                                        </p:attrNameLst>
                                      </p:cBhvr>
                                      <p:tavLst>
                                        <p:tav tm="0">
                                          <p:val>
                                            <p:strVal val="hidden"/>
                                          </p:val>
                                        </p:tav>
                                        <p:tav tm="50000">
                                          <p:val>
                                            <p:strVal val="visible"/>
                                          </p:val>
                                        </p:tav>
                                      </p:tavLst>
                                    </p:anim>
                                  </p:childTnLst>
                                </p:cTn>
                              </p:par>
                            </p:childTnLst>
                          </p:cTn>
                        </p:par>
                        <p:par>
                          <p:cTn id="52" fill="hold">
                            <p:stCondLst>
                              <p:cond delay="16000"/>
                            </p:stCondLst>
                            <p:childTnLst>
                              <p:par>
                                <p:cTn id="53" presetID="1" presetClass="exit" presetSubtype="0" fill="hold" grpId="1" nodeType="afterEffect">
                                  <p:stCondLst>
                                    <p:cond delay="500"/>
                                  </p:stCondLst>
                                  <p:childTnLst>
                                    <p:set>
                                      <p:cBhvr>
                                        <p:cTn id="54" dur="1" fill="hold">
                                          <p:stCondLst>
                                            <p:cond delay="0"/>
                                          </p:stCondLst>
                                        </p:cTn>
                                        <p:tgtEl>
                                          <p:spTgt spid="32"/>
                                        </p:tgtEl>
                                        <p:attrNameLst>
                                          <p:attrName>style.visibility</p:attrName>
                                        </p:attrNameLst>
                                      </p:cBhvr>
                                      <p:to>
                                        <p:strVal val="hidden"/>
                                      </p:to>
                                    </p:set>
                                  </p:childTnLst>
                                </p:cTn>
                              </p:par>
                              <p:par>
                                <p:cTn id="55" presetID="53" presetClass="exit" presetSubtype="0" fill="hold" grpId="1" nodeType="withEffect">
                                  <p:stCondLst>
                                    <p:cond delay="500"/>
                                  </p:stCondLst>
                                  <p:childTnLst>
                                    <p:anim calcmode="lin" valueType="num">
                                      <p:cBhvr>
                                        <p:cTn id="56" dur="500"/>
                                        <p:tgtEl>
                                          <p:spTgt spid="45"/>
                                        </p:tgtEl>
                                        <p:attrNameLst>
                                          <p:attrName>ppt_w</p:attrName>
                                        </p:attrNameLst>
                                      </p:cBhvr>
                                      <p:tavLst>
                                        <p:tav tm="0">
                                          <p:val>
                                            <p:strVal val="ppt_w"/>
                                          </p:val>
                                        </p:tav>
                                        <p:tav tm="100000">
                                          <p:val>
                                            <p:fltVal val="0"/>
                                          </p:val>
                                        </p:tav>
                                      </p:tavLst>
                                    </p:anim>
                                    <p:anim calcmode="lin" valueType="num">
                                      <p:cBhvr>
                                        <p:cTn id="57" dur="500"/>
                                        <p:tgtEl>
                                          <p:spTgt spid="45"/>
                                        </p:tgtEl>
                                        <p:attrNameLst>
                                          <p:attrName>ppt_h</p:attrName>
                                        </p:attrNameLst>
                                      </p:cBhvr>
                                      <p:tavLst>
                                        <p:tav tm="0">
                                          <p:val>
                                            <p:strVal val="ppt_h"/>
                                          </p:val>
                                        </p:tav>
                                        <p:tav tm="100000">
                                          <p:val>
                                            <p:fltVal val="0"/>
                                          </p:val>
                                        </p:tav>
                                      </p:tavLst>
                                    </p:anim>
                                    <p:animEffect transition="out" filter="fade">
                                      <p:cBhvr>
                                        <p:cTn id="58" dur="500"/>
                                        <p:tgtEl>
                                          <p:spTgt spid="45"/>
                                        </p:tgtEl>
                                      </p:cBhvr>
                                    </p:animEffect>
                                    <p:set>
                                      <p:cBhvr>
                                        <p:cTn id="59" dur="1" fill="hold">
                                          <p:stCondLst>
                                            <p:cond delay="499"/>
                                          </p:stCondLst>
                                        </p:cTn>
                                        <p:tgtEl>
                                          <p:spTgt spid="45"/>
                                        </p:tgtEl>
                                        <p:attrNameLst>
                                          <p:attrName>style.visibility</p:attrName>
                                        </p:attrNameLst>
                                      </p:cBhvr>
                                      <p:to>
                                        <p:strVal val="hidden"/>
                                      </p:to>
                                    </p:set>
                                  </p:childTnLst>
                                </p:cTn>
                              </p:par>
                            </p:childTnLst>
                          </p:cTn>
                        </p:par>
                        <p:par>
                          <p:cTn id="60" fill="hold">
                            <p:stCondLst>
                              <p:cond delay="17000"/>
                            </p:stCondLst>
                            <p:childTnLst>
                              <p:par>
                                <p:cTn id="61" presetID="10" presetClass="exit" presetSubtype="0" fill="hold" grpId="1" nodeType="afterEffect">
                                  <p:stCondLst>
                                    <p:cond delay="0"/>
                                  </p:stCondLst>
                                  <p:childTnLst>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cTn>
                              </p:par>
                            </p:childTnLst>
                          </p:cTn>
                        </p:par>
                        <p:par>
                          <p:cTn id="64" fill="hold">
                            <p:stCondLst>
                              <p:cond delay="18000"/>
                            </p:stCondLst>
                            <p:childTnLst>
                              <p:par>
                                <p:cTn id="65" presetID="1"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rev="1"/>
      <p:bldP spid="28" grpId="1"/>
      <p:bldP spid="29" grpId="0" animBg="1"/>
      <p:bldP spid="29" grpId="2" animBg="1"/>
      <p:bldP spid="30" grpId="0" animBg="1"/>
      <p:bldP spid="30" grpId="1" animBg="1"/>
      <p:bldP spid="45" grpId="0" animBg="1"/>
      <p:bldP spid="45" grpId="1" animBg="1"/>
      <p:bldP spid="32" grpId="0" animBg="1"/>
      <p:bldP spid="32" grpId="1" animBg="1"/>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6"/>
          <a:srcRect/>
          <a:stretch>
            <a:fillRect/>
          </a:stretch>
        </p:blipFill>
        <p:spPr bwMode="auto">
          <a:xfrm>
            <a:off x="3852000" y="108000"/>
            <a:ext cx="1004910" cy="1004910"/>
          </a:xfrm>
          <a:prstGeom prst="rect">
            <a:avLst/>
          </a:prstGeom>
          <a:noFill/>
        </p:spPr>
      </p:pic>
      <p:sp>
        <p:nvSpPr>
          <p:cNvPr id="37" name="Прямоугольник 36">
            <a:hlinkClick r:id="rId7" action="ppaction://hlinksldjump"/>
          </p:cNvPr>
          <p:cNvSpPr/>
          <p:nvPr/>
        </p:nvSpPr>
        <p:spPr>
          <a:xfrm>
            <a:off x="714348" y="928670"/>
            <a:ext cx="3986234" cy="3857652"/>
          </a:xfrm>
          <a:prstGeom prst="rect">
            <a:avLst/>
          </a:prstGeom>
          <a:blipFill dpi="0" rotWithShape="1">
            <a:blip r:embed="rId8"/>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47" name="Picture 23" descr="C:\Documents and Settings\Администратор\Рабочий стол\Новая папка\CLOUDS.png"/>
          <p:cNvPicPr>
            <a:picLocks noChangeAspect="1" noChangeArrowheads="1"/>
          </p:cNvPicPr>
          <p:nvPr/>
        </p:nvPicPr>
        <p:blipFill>
          <a:blip r:embed="rId11"/>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2"/>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5"/>
          <a:srcRect/>
          <a:stretch>
            <a:fillRect/>
          </a:stretch>
        </p:blipFill>
        <p:spPr bwMode="auto">
          <a:xfrm rot="10800000">
            <a:off x="1439999" y="5714454"/>
            <a:ext cx="1201755" cy="759886"/>
          </a:xfrm>
          <a:prstGeom prst="rect">
            <a:avLst/>
          </a:prstGeom>
          <a:noFill/>
        </p:spPr>
      </p:pic>
      <p:pic>
        <p:nvPicPr>
          <p:cNvPr id="24" name="Picture 16" descr="C:\Documents and Settings\Администратор\Рабочий стол\Новая папка\suivant.png">
            <a:hlinkClick r:id="rId13" action="ppaction://hlinksldjump"/>
          </p:cNvPr>
          <p:cNvPicPr>
            <a:picLocks noChangeAspect="1" noChangeArrowheads="1"/>
          </p:cNvPicPr>
          <p:nvPr/>
        </p:nvPicPr>
        <p:blipFill>
          <a:blip r:embed="rId14"/>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5" action="ppaction://hlinksldjump"/>
          </p:cNvPr>
          <p:cNvPicPr>
            <a:picLocks noChangeAspect="1" noChangeArrowheads="1"/>
          </p:cNvPicPr>
          <p:nvPr/>
        </p:nvPicPr>
        <p:blipFill>
          <a:blip r:embed="rId14"/>
          <a:srcRect/>
          <a:stretch>
            <a:fillRect/>
          </a:stretch>
        </p:blipFill>
        <p:spPr bwMode="auto">
          <a:xfrm rot="10800000">
            <a:off x="1428727" y="5715016"/>
            <a:ext cx="1214446" cy="759886"/>
          </a:xfrm>
          <a:prstGeom prst="rect">
            <a:avLst/>
          </a:prstGeom>
          <a:noFill/>
        </p:spPr>
      </p:pic>
      <p:sp>
        <p:nvSpPr>
          <p:cNvPr id="31" name="Скругленная прямоугольная выноска 30"/>
          <p:cNvSpPr/>
          <p:nvPr/>
        </p:nvSpPr>
        <p:spPr>
          <a:xfrm>
            <a:off x="5000628" y="142852"/>
            <a:ext cx="3929090" cy="6215106"/>
          </a:xfrm>
          <a:prstGeom prst="wedgeRoundRectCallout">
            <a:avLst>
              <a:gd name="adj1" fmla="val 28345"/>
              <a:gd name="adj2" fmla="val 50305"/>
              <a:gd name="adj3" fmla="val 16667"/>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indent="268288"/>
            <a:r>
              <a:rPr lang="ru-RU" sz="1500" b="1" dirty="0" smtClean="0">
                <a:solidFill>
                  <a:schemeClr val="accent2">
                    <a:lumMod val="50000"/>
                  </a:schemeClr>
                </a:solidFill>
                <a:latin typeface="Book Antiqua" pitchFamily="18" charset="0"/>
              </a:rPr>
              <a:t>Имеющихся в наличии у соискателя </a:t>
            </a:r>
            <a:r>
              <a:rPr lang="ru-RU" sz="1500" b="1" dirty="0" smtClean="0">
                <a:solidFill>
                  <a:schemeClr val="accent2">
                    <a:lumMod val="50000"/>
                  </a:schemeClr>
                </a:solidFill>
                <a:latin typeface="Book Antiqua" pitchFamily="18" charset="0"/>
              </a:rPr>
              <a:t>пяти</a:t>
            </a:r>
            <a:r>
              <a:rPr lang="ru-RU" sz="1500" b="1" dirty="0" smtClean="0">
                <a:solidFill>
                  <a:schemeClr val="accent2">
                    <a:lumMod val="50000"/>
                  </a:schemeClr>
                </a:solidFill>
                <a:latin typeface="Book Antiqua" pitchFamily="18" charset="0"/>
              </a:rPr>
              <a:t> </a:t>
            </a:r>
            <a:r>
              <a:rPr lang="ru-RU" sz="1500" b="1" dirty="0" smtClean="0">
                <a:solidFill>
                  <a:schemeClr val="accent2">
                    <a:lumMod val="50000"/>
                  </a:schemeClr>
                </a:solidFill>
                <a:latin typeface="Book Antiqua" pitchFamily="18" charset="0"/>
              </a:rPr>
              <a:t>«чистых» мер (тростинки по условиям жрецов надо было сохранить!) достаточно для определения диаметра колодца с абсолютной погрешностью 1/( n1 n2 n3 n4) меры длины. </a:t>
            </a:r>
          </a:p>
          <a:p>
            <a:pPr indent="268288"/>
            <a:r>
              <a:rPr lang="ru-RU" sz="1500" b="1" dirty="0" smtClean="0">
                <a:solidFill>
                  <a:schemeClr val="accent2">
                    <a:lumMod val="50000"/>
                  </a:schemeClr>
                </a:solidFill>
                <a:latin typeface="Book Antiqua" pitchFamily="18" charset="0"/>
              </a:rPr>
              <a:t>Решение на камне можно было записать, например, в виде </a:t>
            </a:r>
            <a:endParaRPr lang="en-US" sz="1500" b="1" dirty="0" smtClean="0">
              <a:solidFill>
                <a:schemeClr val="accent2">
                  <a:lumMod val="50000"/>
                </a:schemeClr>
              </a:solidFill>
              <a:latin typeface="Book Antiqua" pitchFamily="18" charset="0"/>
            </a:endParaRPr>
          </a:p>
          <a:p>
            <a:pPr indent="268288"/>
            <a:endParaRPr lang="en-US" sz="1500" b="1" dirty="0" smtClean="0">
              <a:solidFill>
                <a:schemeClr val="accent2">
                  <a:lumMod val="50000"/>
                </a:schemeClr>
              </a:solidFill>
              <a:latin typeface="Book Antiqua" pitchFamily="18" charset="0"/>
            </a:endParaRPr>
          </a:p>
          <a:p>
            <a:pPr indent="268288"/>
            <a:r>
              <a:rPr lang="en-US" sz="1500" b="1" dirty="0" smtClean="0">
                <a:solidFill>
                  <a:schemeClr val="accent2">
                    <a:lumMod val="50000"/>
                  </a:schemeClr>
                </a:solidFill>
                <a:latin typeface="Book Antiqua" pitchFamily="18" charset="0"/>
              </a:rPr>
              <a:t>d = 1+(1-(1-1/6)/3)/2 = 1,361 </a:t>
            </a:r>
          </a:p>
          <a:p>
            <a:pPr indent="268288"/>
            <a:endParaRPr lang="ru-RU" sz="1500" b="1" dirty="0" smtClean="0">
              <a:solidFill>
                <a:schemeClr val="accent2">
                  <a:lumMod val="50000"/>
                </a:schemeClr>
              </a:solidFill>
              <a:latin typeface="Book Antiqua" pitchFamily="18" charset="0"/>
            </a:endParaRPr>
          </a:p>
          <a:p>
            <a:pPr indent="268288"/>
            <a:r>
              <a:rPr lang="ru-RU" sz="1500" b="1" dirty="0" smtClean="0">
                <a:solidFill>
                  <a:schemeClr val="accent2">
                    <a:lumMod val="50000"/>
                  </a:schemeClr>
                </a:solidFill>
                <a:latin typeface="Book Antiqua" pitchFamily="18" charset="0"/>
              </a:rPr>
              <a:t>Жрецы определяли результат, унося с собой  тростинку длиной в 1 меру, в другом помещении, где находился обруч или другой предмет, равный по длине диаметру колодца. Возможен также простой пересчет результата для известной меры на новую меру через пропорцию, как учат в 7 классе школы.</a:t>
            </a:r>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6"/>
          <a:srcRect/>
          <a:stretch>
            <a:fillRect/>
          </a:stretch>
        </p:blipFill>
        <p:spPr bwMode="auto">
          <a:xfrm>
            <a:off x="8548699" y="0"/>
            <a:ext cx="595301" cy="595301"/>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rId2" action="ppaction://hlinksldjump"/>
          </p:cNvPr>
          <p:cNvSpPr/>
          <p:nvPr/>
        </p:nvSpPr>
        <p:spPr>
          <a:xfrm>
            <a:off x="0" y="0"/>
            <a:ext cx="9144000" cy="6858000"/>
          </a:xfrm>
          <a:prstGeom prst="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1" y="5572140"/>
            <a:ext cx="983391"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1035851"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кругленная прямоугольная выноска 26"/>
          <p:cNvSpPr/>
          <p:nvPr/>
        </p:nvSpPr>
        <p:spPr>
          <a:xfrm>
            <a:off x="4929190" y="285728"/>
            <a:ext cx="3929090" cy="3286148"/>
          </a:xfrm>
          <a:prstGeom prst="wedgeRoundRectCallout">
            <a:avLst>
              <a:gd name="adj1" fmla="val -572"/>
              <a:gd name="adj2" fmla="val 67738"/>
              <a:gd name="adj3" fmla="val 16667"/>
            </a:avLst>
          </a:prstGeom>
          <a:blipFill>
            <a:blip r:embed="rId5"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16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При Зелёном жреце все получалось легко и просто, но предварительный экзамен (без замуровывания) сдать у сыновей не получалось. </a:t>
            </a:r>
          </a:p>
          <a:p>
            <a:pPr algn="ctr"/>
            <a:r>
              <a:rPr lang="ru-RU" sz="16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А у вас получится? Колодец и тростинки расположены в ауд. 517 учебного корпуса </a:t>
            </a:r>
            <a:r>
              <a:rPr lang="ru-RU" sz="16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Горного института НИТУ </a:t>
            </a:r>
            <a:r>
              <a:rPr lang="ru-RU" sz="1600" b="1" dirty="0" err="1"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МИСиС</a:t>
            </a:r>
            <a:r>
              <a:rPr lang="ru-RU" sz="16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 </a:t>
            </a:r>
            <a:r>
              <a:rPr lang="ru-RU" sz="16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(Ленинский проспект, д.6).</a:t>
            </a:r>
          </a:p>
        </p:txBody>
      </p:sp>
      <p:pic>
        <p:nvPicPr>
          <p:cNvPr id="1041"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7"/>
          <a:srcRect/>
          <a:stretch>
            <a:fillRect/>
          </a:stretch>
        </p:blipFill>
        <p:spPr bwMode="auto">
          <a:xfrm>
            <a:off x="3852000" y="108000"/>
            <a:ext cx="1004910" cy="1004910"/>
          </a:xfrm>
          <a:prstGeom prst="rect">
            <a:avLst/>
          </a:prstGeom>
          <a:noFill/>
        </p:spPr>
      </p:pic>
      <p:sp>
        <p:nvSpPr>
          <p:cNvPr id="37" name="Прямоугольник 36">
            <a:hlinkClick r:id="rId8" action="ppaction://hlinksldjump"/>
          </p:cNvPr>
          <p:cNvSpPr/>
          <p:nvPr/>
        </p:nvSpPr>
        <p:spPr>
          <a:xfrm>
            <a:off x="714348" y="928800"/>
            <a:ext cx="3986234" cy="3857652"/>
          </a:xfrm>
          <a:prstGeom prst="rect">
            <a:avLst/>
          </a:prstGeom>
          <a:blipFill dpi="0" rotWithShape="1">
            <a:blip r:embed="rId9"/>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0"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1"/>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2"/>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3"/>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4"/>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5"/>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a:hlinkClick r:id="rId16" action="ppaction://hlinksldjump"/>
          </p:cNvPr>
          <p:cNvPicPr>
            <a:picLocks noChangeAspect="1" noChangeArrowheads="1"/>
          </p:cNvPicPr>
          <p:nvPr/>
        </p:nvPicPr>
        <p:blipFill>
          <a:blip r:embed="rId17">
            <a:duotone>
              <a:prstClr val="black"/>
              <a:schemeClr val="accent2">
                <a:tint val="45000"/>
                <a:satMod val="400000"/>
              </a:schemeClr>
            </a:duotone>
          </a:blip>
          <a:srcRect/>
          <a:stretch>
            <a:fillRect/>
          </a:stretch>
        </p:blipFill>
        <p:spPr bwMode="auto">
          <a:xfrm>
            <a:off x="2857488" y="5786454"/>
            <a:ext cx="1201755" cy="759886"/>
          </a:xfrm>
          <a:prstGeom prst="rect">
            <a:avLst/>
          </a:prstGeom>
          <a:noFill/>
        </p:spPr>
      </p:pic>
      <p:pic>
        <p:nvPicPr>
          <p:cNvPr id="25" name="Picture 16" descr="C:\Documents and Settings\Администратор\Рабочий стол\Новая папка\suivant.png">
            <a:hlinkClick r:id="rId18" action="ppaction://hlinksldjump"/>
          </p:cNvPr>
          <p:cNvPicPr>
            <a:picLocks noChangeAspect="1" noChangeArrowheads="1"/>
          </p:cNvPicPr>
          <p:nvPr/>
        </p:nvPicPr>
        <p:blipFill>
          <a:blip r:embed="rId17"/>
          <a:srcRect/>
          <a:stretch>
            <a:fillRect/>
          </a:stretch>
        </p:blipFill>
        <p:spPr bwMode="auto">
          <a:xfrm rot="10800000">
            <a:off x="1428728" y="5715016"/>
            <a:ext cx="1214446" cy="759886"/>
          </a:xfrm>
          <a:prstGeom prst="rect">
            <a:avLst/>
          </a:prstGeom>
          <a:noFill/>
        </p:spPr>
      </p:pic>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19"/>
          <a:srcRect/>
          <a:stretch>
            <a:fillRect/>
          </a:stretch>
        </p:blipFill>
        <p:spPr bwMode="auto">
          <a:xfrm>
            <a:off x="8548699" y="0"/>
            <a:ext cx="595301" cy="595301"/>
          </a:xfrm>
          <a:prstGeom prst="rect">
            <a:avLst/>
          </a:prstGeom>
          <a:noFill/>
        </p:spPr>
      </p:pic>
      <p:sp>
        <p:nvSpPr>
          <p:cNvPr id="26" name="Прямоугольник 25"/>
          <p:cNvSpPr/>
          <p:nvPr/>
        </p:nvSpPr>
        <p:spPr>
          <a:xfrm>
            <a:off x="2124000" y="1656000"/>
            <a:ext cx="1152000" cy="2232000"/>
          </a:xfrm>
          <a:prstGeom prst="rect">
            <a:avLst/>
          </a:prstGeom>
          <a:noFill/>
          <a:effectLst>
            <a:outerShdw blurRad="25400" dist="76200" dir="9600000" algn="r" rotWithShape="0">
              <a:schemeClr val="tx1">
                <a:alpha val="90000"/>
              </a:scheme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13800" b="1" spc="50" dirty="0" smtClean="0">
                <a:ln w="11430"/>
                <a:gradFill>
                  <a:gsLst>
                    <a:gs pos="25000">
                      <a:schemeClr val="accent2">
                        <a:satMod val="155000"/>
                      </a:schemeClr>
                    </a:gs>
                    <a:gs pos="100000">
                      <a:schemeClr val="accent2">
                        <a:shade val="45000"/>
                        <a:satMod val="165000"/>
                      </a:schemeClr>
                    </a:gs>
                  </a:gsLst>
                  <a:lin ang="5400000"/>
                </a:gradFill>
                <a:effectLst>
                  <a:outerShdw blurRad="50800" dist="38100" dir="8100000" algn="tr" rotWithShape="0">
                    <a:prstClr val="black">
                      <a:alpha val="40000"/>
                    </a:prstClr>
                  </a:outerShdw>
                </a:effectLst>
                <a:latin typeface="Arial Black" pitchFamily="34" charset="0"/>
                <a:ea typeface="Arial Unicode MS" pitchFamily="34" charset="-128"/>
                <a:cs typeface="Arial" pitchFamily="34" charset="0"/>
              </a:rPr>
              <a:t>?</a:t>
            </a:r>
            <a:endParaRPr lang="ru-RU" sz="13800" b="1" cap="none" spc="50" dirty="0">
              <a:ln w="11430"/>
              <a:gradFill>
                <a:gsLst>
                  <a:gs pos="25000">
                    <a:schemeClr val="accent2">
                      <a:satMod val="155000"/>
                    </a:schemeClr>
                  </a:gs>
                  <a:gs pos="100000">
                    <a:schemeClr val="accent2">
                      <a:shade val="45000"/>
                      <a:satMod val="165000"/>
                    </a:schemeClr>
                  </a:gs>
                </a:gsLst>
                <a:lin ang="5400000"/>
              </a:gradFill>
              <a:effectLst>
                <a:outerShdw blurRad="50800" dist="38100" dir="8100000" algn="tr" rotWithShape="0">
                  <a:prstClr val="black">
                    <a:alpha val="40000"/>
                  </a:prstClr>
                </a:outerShdw>
              </a:effectLst>
              <a:latin typeface="Arial Black" pitchFamily="34" charset="0"/>
              <a:ea typeface="Arial Unicode MS" pitchFamily="34" charset="-128"/>
              <a:cs typeface="Arial" pitchFamily="34" charset="0"/>
            </a:endParaRPr>
          </a:p>
        </p:txBody>
      </p:sp>
      <p:sp>
        <p:nvSpPr>
          <p:cNvPr id="32" name="Прямоугольник 31">
            <a:hlinkClick r:id="rId20" action="ppaction://hlinksldjump"/>
          </p:cNvPr>
          <p:cNvSpPr/>
          <p:nvPr/>
        </p:nvSpPr>
        <p:spPr>
          <a:xfrm>
            <a:off x="714348" y="928670"/>
            <a:ext cx="4000528" cy="3857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Click="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hlinkClick r:id="rId2" action="ppaction://hlinksldjump"/>
          </p:cNvPr>
          <p:cNvSpPr/>
          <p:nvPr/>
        </p:nvSpPr>
        <p:spPr>
          <a:xfrm>
            <a:off x="0" y="0"/>
            <a:ext cx="9144000" cy="6858000"/>
          </a:xfrm>
          <a:prstGeom prst="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51520" y="1412776"/>
            <a:ext cx="8640960" cy="378565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 Antiqua" pitchFamily="18" charset="0"/>
              </a:rPr>
              <a:t>Желаем удачи всем</a:t>
            </a:r>
          </a:p>
          <a:p>
            <a:pPr algn="ctr"/>
            <a:r>
              <a:rPr lang="ru-RU"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 Antiqua" pitchFamily="18" charset="0"/>
              </a:rPr>
              <a:t>претендентам</a:t>
            </a:r>
            <a:r>
              <a:rPr lang="ru-RU"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 Antiqua" pitchFamily="18" charset="0"/>
              </a:rPr>
              <a:t>!!!</a:t>
            </a:r>
            <a:endParaRPr lang="ru-RU"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 Antiqua" pitchFamily="18" charset="0"/>
            </a:endParaRPr>
          </a:p>
        </p:txBody>
      </p:sp>
    </p:spTree>
  </p:cSld>
  <p:clrMapOvr>
    <a:masterClrMapping/>
  </p:clrMapOvr>
  <p:transition advClick="0" advTm="8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xit" presetSubtype="0" fill="hold" grpId="1" nodeType="afterEffect">
                                  <p:stCondLst>
                                    <p:cond delay="2000"/>
                                  </p:stCondLst>
                                  <p:childTnLst>
                                    <p:animEffect transition="out" filter="fade">
                                      <p:cBhvr>
                                        <p:cTn id="12" dur="5000"/>
                                        <p:tgtEl>
                                          <p:spTgt spid="2"/>
                                        </p:tgtEl>
                                      </p:cBhvr>
                                    </p:animEffect>
                                    <p:set>
                                      <p:cBhvr>
                                        <p:cTn id="13"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21569" y="5572140"/>
            <a:ext cx="1804960"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322199"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8108149" y="5572140"/>
            <a:ext cx="2071702"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pic>
        <p:nvPicPr>
          <p:cNvPr id="1041"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7"/>
          <a:srcRect/>
          <a:stretch>
            <a:fillRect/>
          </a:stretch>
        </p:blipFill>
        <p:spPr bwMode="auto">
          <a:xfrm>
            <a:off x="3852000" y="108000"/>
            <a:ext cx="1004910" cy="1004910"/>
          </a:xfrm>
          <a:prstGeom prst="rect">
            <a:avLst/>
          </a:prstGeom>
          <a:noFill/>
        </p:spPr>
      </p:pic>
      <p:sp>
        <p:nvSpPr>
          <p:cNvPr id="37" name="Прямоугольник 36"/>
          <p:cNvSpPr/>
          <p:nvPr/>
        </p:nvSpPr>
        <p:spPr>
          <a:xfrm>
            <a:off x="714348" y="928800"/>
            <a:ext cx="3986234" cy="3857652"/>
          </a:xfrm>
          <a:prstGeom prst="rect">
            <a:avLst/>
          </a:prstGeom>
          <a:blipFill>
            <a:blip r:embed="rId8"/>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9"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0"/>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1"/>
          <a:srcRect/>
          <a:stretch>
            <a:fillRect/>
          </a:stretch>
        </p:blipFill>
        <p:spPr bwMode="auto">
          <a:xfrm>
            <a:off x="7000892" y="3714752"/>
            <a:ext cx="1719266" cy="1719266"/>
          </a:xfrm>
          <a:prstGeom prst="rect">
            <a:avLst/>
          </a:prstGeom>
          <a:noFill/>
        </p:spPr>
      </p:pic>
      <p:sp>
        <p:nvSpPr>
          <p:cNvPr id="30" name="Овальная выноска 29"/>
          <p:cNvSpPr/>
          <p:nvPr/>
        </p:nvSpPr>
        <p:spPr>
          <a:xfrm>
            <a:off x="5004000" y="216000"/>
            <a:ext cx="3929090" cy="2714644"/>
          </a:xfrm>
          <a:prstGeom prst="wedgeEllipseCallout">
            <a:avLst>
              <a:gd name="adj1" fmla="val 17216"/>
              <a:gd name="adj2" fmla="val 79108"/>
            </a:avLst>
          </a:prstGeom>
          <a:blipFill>
            <a:blip r:embed="rId12"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Стрелки под папирусом – переключают картинки на экране</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1047" name="Picture 23" descr="C:\Documents and Settings\Администратор\Рабочий стол\Новая папка\CLOUDS.png"/>
          <p:cNvPicPr>
            <a:picLocks noChangeAspect="1" noChangeArrowheads="1"/>
          </p:cNvPicPr>
          <p:nvPr/>
        </p:nvPicPr>
        <p:blipFill>
          <a:blip r:embed="rId13"/>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4"/>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5"/>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pic>
        <p:nvPicPr>
          <p:cNvPr id="24" name="Picture 16" descr="C:\Documents and Settings\Администратор\Рабочий стол\Новая папка\suivant.png"/>
          <p:cNvPicPr>
            <a:picLocks noChangeAspect="1" noChangeArrowheads="1"/>
          </p:cNvPicPr>
          <p:nvPr/>
        </p:nvPicPr>
        <p:blipFill>
          <a:blip r:embed="rId16"/>
          <a:srcRect/>
          <a:stretch>
            <a:fillRect/>
          </a:stretch>
        </p:blipFill>
        <p:spPr bwMode="auto">
          <a:xfrm>
            <a:off x="2857488" y="5786454"/>
            <a:ext cx="1201755" cy="759886"/>
          </a:xfrm>
          <a:prstGeom prst="rect">
            <a:avLst/>
          </a:prstGeom>
          <a:noFill/>
        </p:spPr>
      </p:pic>
      <p:pic>
        <p:nvPicPr>
          <p:cNvPr id="26" name="Picture 4" descr="C:\Documents and Settings\Администратор\Рабочий стол\Новая папка\Doawnload.png"/>
          <p:cNvPicPr>
            <a:picLocks noChangeAspect="1" noChangeArrowheads="1"/>
          </p:cNvPicPr>
          <p:nvPr/>
        </p:nvPicPr>
        <p:blipFill>
          <a:blip r:embed="rId17" cstate="print"/>
          <a:srcRect/>
          <a:stretch>
            <a:fillRect/>
          </a:stretch>
        </p:blipFill>
        <p:spPr bwMode="auto">
          <a:xfrm rot="13660862">
            <a:off x="2952000" y="6192000"/>
            <a:ext cx="485226" cy="629506"/>
          </a:xfrm>
          <a:prstGeom prst="rect">
            <a:avLst/>
          </a:prstGeom>
          <a:noFill/>
          <a:effectLst>
            <a:outerShdw blurRad="127000" dist="50800" sx="110000" sy="110000" algn="ctr" rotWithShape="0">
              <a:prstClr val="black">
                <a:alpha val="45000"/>
              </a:prstClr>
            </a:outerShdw>
          </a:effectLst>
        </p:spPr>
      </p:pic>
      <p:sp>
        <p:nvSpPr>
          <p:cNvPr id="31" name="Овальная выноска 30"/>
          <p:cNvSpPr/>
          <p:nvPr/>
        </p:nvSpPr>
        <p:spPr>
          <a:xfrm>
            <a:off x="5004000" y="214290"/>
            <a:ext cx="3929090" cy="2714644"/>
          </a:xfrm>
          <a:prstGeom prst="wedgeEllipseCallout">
            <a:avLst>
              <a:gd name="adj1" fmla="val 17216"/>
              <a:gd name="adj2" fmla="val 79108"/>
            </a:avLst>
          </a:prstGeom>
          <a:blipFill>
            <a:blip r:embed="rId12"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Если стрелка зелёная, то она работает, если серая, то нет</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sp>
        <p:nvSpPr>
          <p:cNvPr id="32" name="Овальная выноска 31"/>
          <p:cNvSpPr/>
          <p:nvPr/>
        </p:nvSpPr>
        <p:spPr>
          <a:xfrm>
            <a:off x="5004000" y="214290"/>
            <a:ext cx="3929090" cy="2714644"/>
          </a:xfrm>
          <a:prstGeom prst="wedgeEllipseCallout">
            <a:avLst>
              <a:gd name="adj1" fmla="val 17216"/>
              <a:gd name="adj2" fmla="val 79108"/>
            </a:avLst>
          </a:prstGeom>
          <a:blipFill>
            <a:blip r:embed="rId12"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Здесь отображаются комментарии</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sp>
        <p:nvSpPr>
          <p:cNvPr id="33" name="Овальная выноска 32"/>
          <p:cNvSpPr/>
          <p:nvPr/>
        </p:nvSpPr>
        <p:spPr>
          <a:xfrm>
            <a:off x="5004000" y="214290"/>
            <a:ext cx="3929090" cy="2714644"/>
          </a:xfrm>
          <a:prstGeom prst="wedgeEllipseCallout">
            <a:avLst>
              <a:gd name="adj1" fmla="val 17216"/>
              <a:gd name="adj2" fmla="val 79108"/>
            </a:avLst>
          </a:prstGeom>
          <a:blipFill>
            <a:blip r:embed="rId12"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И, наконец, если надо срочно прекратить показ – жмите сюда.</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29" name="Picture 4" descr="C:\Documents and Settings\Администратор\Рабочий стол\Новая папка\Doawnload.png"/>
          <p:cNvPicPr>
            <a:picLocks noChangeAspect="1" noChangeArrowheads="1"/>
          </p:cNvPicPr>
          <p:nvPr/>
        </p:nvPicPr>
        <p:blipFill>
          <a:blip r:embed="rId17" cstate="print"/>
          <a:srcRect/>
          <a:stretch>
            <a:fillRect/>
          </a:stretch>
        </p:blipFill>
        <p:spPr bwMode="auto">
          <a:xfrm rot="13660862">
            <a:off x="5296962" y="2505415"/>
            <a:ext cx="485226" cy="629506"/>
          </a:xfrm>
          <a:prstGeom prst="rect">
            <a:avLst/>
          </a:prstGeom>
          <a:noFill/>
          <a:effectLst>
            <a:outerShdw blurRad="127000" dist="50800" sx="110000" sy="110000" algn="ctr" rotWithShape="0">
              <a:prstClr val="black">
                <a:alpha val="45000"/>
              </a:prstClr>
            </a:outerShdw>
          </a:effectLst>
        </p:spPr>
      </p:pic>
      <p:pic>
        <p:nvPicPr>
          <p:cNvPr id="34" name="Picture 4" descr="C:\Documents and Settings\Администратор\Рабочий стол\Новая папка\Doawnload.png"/>
          <p:cNvPicPr>
            <a:picLocks noChangeAspect="1" noChangeArrowheads="1"/>
          </p:cNvPicPr>
          <p:nvPr/>
        </p:nvPicPr>
        <p:blipFill>
          <a:blip r:embed="rId17" cstate="print"/>
          <a:srcRect/>
          <a:stretch>
            <a:fillRect/>
          </a:stretch>
        </p:blipFill>
        <p:spPr bwMode="auto">
          <a:xfrm rot="13660862">
            <a:off x="1998000" y="3384000"/>
            <a:ext cx="485226" cy="629506"/>
          </a:xfrm>
          <a:prstGeom prst="rect">
            <a:avLst/>
          </a:prstGeom>
          <a:noFill/>
          <a:effectLst>
            <a:outerShdw blurRad="127000" dist="50800" sx="110000" sy="110000" algn="ctr" rotWithShape="0">
              <a:prstClr val="black">
                <a:alpha val="45000"/>
              </a:prstClr>
            </a:outerShdw>
          </a:effectLst>
        </p:spPr>
      </p:pic>
      <p:pic>
        <p:nvPicPr>
          <p:cNvPr id="28" name="Picture 4" descr="C:\Documents and Settings\Администратор\Рабочий стол\Новая папка\Doawnload.png"/>
          <p:cNvPicPr>
            <a:picLocks noChangeAspect="1" noChangeArrowheads="1"/>
          </p:cNvPicPr>
          <p:nvPr/>
        </p:nvPicPr>
        <p:blipFill>
          <a:blip r:embed="rId17" cstate="print"/>
          <a:srcRect/>
          <a:stretch>
            <a:fillRect/>
          </a:stretch>
        </p:blipFill>
        <p:spPr bwMode="auto">
          <a:xfrm rot="13660862">
            <a:off x="8280000" y="414000"/>
            <a:ext cx="485226" cy="629506"/>
          </a:xfrm>
          <a:prstGeom prst="rect">
            <a:avLst/>
          </a:prstGeom>
          <a:noFill/>
          <a:effectLst>
            <a:outerShdw blurRad="127000" dist="50800" sx="110000" sy="110000" algn="ctr" rotWithShape="0">
              <a:prstClr val="black">
                <a:alpha val="45000"/>
              </a:prstClr>
            </a:outerShdw>
          </a:effectLst>
        </p:spPr>
      </p:pic>
    </p:spTree>
  </p:cSld>
  <p:clrMapOvr>
    <a:masterClrMapping/>
  </p:clrMapOvr>
  <p:transition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9.16667E-6 -2.89017E-7 C -0.02292 0.09248 -0.04584 0.18497 -0.02865 0.25364 C -0.01146 0.32231 0.08038 0.38589 0.10312 0.41225 " pathEditMode="relative" ptsTypes="aaA">
                                      <p:cBhvr>
                                        <p:cTn id="9" dur="2000" fill="hold"/>
                                        <p:tgtEl>
                                          <p:spTgt spid="34"/>
                                        </p:tgtEl>
                                        <p:attrNameLst>
                                          <p:attrName>ppt_x</p:attrName>
                                          <p:attrName>ppt_y</p:attrName>
                                        </p:attrNameLst>
                                      </p:cBhvr>
                                    </p:animMotion>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par>
                          <p:cTn id="15" fill="hold">
                            <p:stCondLst>
                              <p:cond delay="2000"/>
                            </p:stCondLst>
                            <p:childTnLst>
                              <p:par>
                                <p:cTn id="16" presetID="1" presetClass="exit" presetSubtype="0" fill="hold" grpId="0" nodeType="afterEffect">
                                  <p:stCondLst>
                                    <p:cond delay="2000"/>
                                  </p:stCondLst>
                                  <p:childTnLst>
                                    <p:set>
                                      <p:cBhvr>
                                        <p:cTn id="17" dur="1" fill="hold">
                                          <p:stCondLst>
                                            <p:cond delay="0"/>
                                          </p:stCondLst>
                                        </p:cTn>
                                        <p:tgtEl>
                                          <p:spTgt spid="30"/>
                                        </p:tgtEl>
                                        <p:attrNameLst>
                                          <p:attrName>style.visibility</p:attrName>
                                        </p:attrNameLst>
                                      </p:cBhvr>
                                      <p:to>
                                        <p:strVal val="hidden"/>
                                      </p:to>
                                    </p:se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4500"/>
                            </p:stCondLst>
                            <p:childTnLst>
                              <p:par>
                                <p:cTn id="23" presetID="0" presetClass="path" presetSubtype="0" accel="50000" decel="50000" fill="hold" nodeType="afterEffect">
                                  <p:stCondLst>
                                    <p:cond delay="3000"/>
                                  </p:stCondLst>
                                  <p:childTnLst>
                                    <p:animMotion origin="layout" path="M -1.38889E-6 1.50289E-6 C 0.08646 -0.00277 0.17309 -0.00555 0.21597 -0.09503 C 0.25885 -0.18451 0.24948 -0.46427 0.25712 -0.53688 " pathEditMode="relative" ptsTypes="aaA">
                                      <p:cBhvr>
                                        <p:cTn id="24" dur="2000" fill="hold"/>
                                        <p:tgtEl>
                                          <p:spTgt spid="26"/>
                                        </p:tgtEl>
                                        <p:attrNameLst>
                                          <p:attrName>ppt_x</p:attrName>
                                          <p:attrName>ppt_y</p:attrName>
                                        </p:attrNameLst>
                                      </p:cBhvr>
                                    </p:animMotion>
                                  </p:childTnLst>
                                </p:cTn>
                              </p:par>
                            </p:childTnLst>
                          </p:cTn>
                        </p:par>
                        <p:par>
                          <p:cTn id="25" fill="hold">
                            <p:stCondLst>
                              <p:cond delay="9500"/>
                            </p:stCondLst>
                            <p:childTnLst>
                              <p:par>
                                <p:cTn id="26" presetID="1" presetClass="exit" presetSubtype="0" fill="hold" nodeType="afterEffect">
                                  <p:stCondLst>
                                    <p:cond delay="0"/>
                                  </p:stCondLst>
                                  <p:childTnLst>
                                    <p:set>
                                      <p:cBhvr>
                                        <p:cTn id="27" dur="1" fill="hold">
                                          <p:stCondLst>
                                            <p:cond delay="0"/>
                                          </p:stCondLst>
                                        </p:cTn>
                                        <p:tgtEl>
                                          <p:spTgt spid="26"/>
                                        </p:tgtEl>
                                        <p:attrNameLst>
                                          <p:attrName>style.visibility</p:attrName>
                                        </p:attrNameLst>
                                      </p:cBhvr>
                                      <p:to>
                                        <p:strVal val="hidden"/>
                                      </p:to>
                                    </p:set>
                                  </p:childTnLst>
                                </p:cTn>
                              </p:par>
                            </p:childTnLst>
                          </p:cTn>
                        </p:par>
                        <p:par>
                          <p:cTn id="28" fill="hold">
                            <p:stCondLst>
                              <p:cond delay="9500"/>
                            </p:stCondLst>
                            <p:childTnLst>
                              <p:par>
                                <p:cTn id="29" presetID="1"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9500"/>
                            </p:stCondLst>
                            <p:childTnLst>
                              <p:par>
                                <p:cTn id="32" presetID="1" presetClass="exit" presetSubtype="0" fill="hold" grpId="1" nodeType="afterEffect">
                                  <p:stCondLst>
                                    <p:cond delay="0"/>
                                  </p:stCondLst>
                                  <p:childTnLst>
                                    <p:set>
                                      <p:cBhvr>
                                        <p:cTn id="33" dur="1" fill="hold">
                                          <p:stCondLst>
                                            <p:cond delay="0"/>
                                          </p:stCondLst>
                                        </p:cTn>
                                        <p:tgtEl>
                                          <p:spTgt spid="31"/>
                                        </p:tgtEl>
                                        <p:attrNameLst>
                                          <p:attrName>style.visibility</p:attrName>
                                        </p:attrNameLst>
                                      </p:cBhvr>
                                      <p:to>
                                        <p:strVal val="hidden"/>
                                      </p:to>
                                    </p:set>
                                  </p:childTnLst>
                                </p:cTn>
                              </p:par>
                            </p:childTnLst>
                          </p:cTn>
                        </p:par>
                        <p:par>
                          <p:cTn id="34" fill="hold">
                            <p:stCondLst>
                              <p:cond delay="9500"/>
                            </p:stCondLst>
                            <p:childTnLst>
                              <p:par>
                                <p:cTn id="35" presetID="10"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par>
                          <p:cTn id="38" fill="hold">
                            <p:stCondLst>
                              <p:cond delay="10000"/>
                            </p:stCondLst>
                            <p:childTnLst>
                              <p:par>
                                <p:cTn id="39" presetID="1" presetClass="exit" presetSubtype="0" fill="hold" grpId="1" nodeType="afterEffect">
                                  <p:stCondLst>
                                    <p:cond delay="3000"/>
                                  </p:stCondLst>
                                  <p:childTnLst>
                                    <p:set>
                                      <p:cBhvr>
                                        <p:cTn id="40" dur="1" fill="hold">
                                          <p:stCondLst>
                                            <p:cond delay="0"/>
                                          </p:stCondLst>
                                        </p:cTn>
                                        <p:tgtEl>
                                          <p:spTgt spid="32"/>
                                        </p:tgtEl>
                                        <p:attrNameLst>
                                          <p:attrName>style.visibility</p:attrName>
                                        </p:attrNameLst>
                                      </p:cBhvr>
                                      <p:to>
                                        <p:strVal val="hidden"/>
                                      </p:to>
                                    </p:set>
                                  </p:childTnLst>
                                </p:cTn>
                              </p:par>
                            </p:childTnLst>
                          </p:cTn>
                        </p:par>
                        <p:par>
                          <p:cTn id="41" fill="hold">
                            <p:stCondLst>
                              <p:cond delay="13000"/>
                            </p:stCondLst>
                            <p:childTnLst>
                              <p:par>
                                <p:cTn id="42" presetID="0" presetClass="path" presetSubtype="0" accel="50000" decel="50000" fill="hold" nodeType="afterEffect">
                                  <p:stCondLst>
                                    <p:cond delay="0"/>
                                  </p:stCondLst>
                                  <p:childTnLst>
                                    <p:animMotion origin="layout" path="M 4.16667E-6 -3.46821E-7 C 0.10538 -0.0148 0.21093 -0.0296 0.2651 -0.08024 C 0.31927 -0.13087 0.31232 -0.26937 0.32552 -0.30428 " pathEditMode="relative" ptsTypes="aaA">
                                      <p:cBhvr>
                                        <p:cTn id="43" dur="2000" fill="hold"/>
                                        <p:tgtEl>
                                          <p:spTgt spid="29"/>
                                        </p:tgtEl>
                                        <p:attrNameLst>
                                          <p:attrName>ppt_x</p:attrName>
                                          <p:attrName>ppt_y</p:attrName>
                                        </p:attrNameLst>
                                      </p:cBhvr>
                                    </p:animMotion>
                                  </p:childTnLst>
                                </p:cTn>
                              </p:par>
                            </p:childTnLst>
                          </p:cTn>
                        </p:par>
                        <p:par>
                          <p:cTn id="44" fill="hold">
                            <p:stCondLst>
                              <p:cond delay="15000"/>
                            </p:stCondLst>
                            <p:childTnLst>
                              <p:par>
                                <p:cTn id="45" presetID="1" presetClass="exit" presetSubtype="0" fill="hold" nodeType="after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par>
                          <p:cTn id="49" fill="hold">
                            <p:stCondLst>
                              <p:cond delay="15000"/>
                            </p:stCondLst>
                            <p:childTnLst>
                              <p:par>
                                <p:cTn id="50" presetID="10"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1" grpId="1" animBg="1"/>
      <p:bldP spid="32" grpId="0" animBg="1"/>
      <p:bldP spid="32" grpId="1"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hlinkClick r:id="" action="ppaction://hlinkshowjump?jump=nextslide"/>
          </p:cNvPr>
          <p:cNvSpPr/>
          <p:nvPr/>
        </p:nvSpPr>
        <p:spPr>
          <a:xfrm rot="10800000" flipH="1" flipV="1">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0" y="5572140"/>
            <a:ext cx="1804960" cy="944784"/>
          </a:xfrm>
          <a:prstGeom prst="rect">
            <a:avLst/>
          </a:prstGeom>
          <a:noFill/>
          <a:scene3d>
            <a:camera prst="perspectiveRelaxedModerately"/>
            <a:lightRig rig="contrasting" dir="t"/>
          </a:scene3d>
          <a:sp3d prstMaterial="metal"/>
        </p:spPr>
      </p:pic>
      <p:pic>
        <p:nvPicPr>
          <p:cNvPr id="10"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964349" y="5572140"/>
            <a:ext cx="1804960" cy="944784"/>
          </a:xfrm>
          <a:prstGeom prst="rect">
            <a:avLst/>
          </a:prstGeom>
          <a:noFill/>
          <a:scene3d>
            <a:camera prst="perspectiveRelaxedModerately"/>
            <a:lightRig rig="contrasting" dir="t"/>
          </a:scene3d>
          <a:sp3d prstMaterial="metal"/>
        </p:spPr>
      </p:pic>
      <p:pic>
        <p:nvPicPr>
          <p:cNvPr id="11"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4536249" y="5572140"/>
            <a:ext cx="1804960" cy="944784"/>
          </a:xfrm>
          <a:prstGeom prst="rect">
            <a:avLst/>
          </a:prstGeom>
          <a:noFill/>
          <a:scene3d>
            <a:camera prst="perspectiveRelaxedModerately"/>
            <a:lightRig rig="contrasting" dir="t"/>
          </a:scene3d>
          <a:sp3d prstMaterial="metal"/>
        </p:spPr>
      </p:pic>
      <p:pic>
        <p:nvPicPr>
          <p:cNvPr id="12"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2750299" y="5572140"/>
            <a:ext cx="1804960" cy="944784"/>
          </a:xfrm>
          <a:prstGeom prst="rect">
            <a:avLst/>
          </a:prstGeom>
          <a:noFill/>
          <a:scene3d>
            <a:camera prst="perspectiveRelaxedModerately"/>
            <a:lightRig rig="contrasting" dir="t"/>
          </a:scene3d>
          <a:sp3d prstMaterial="metal"/>
        </p:spPr>
      </p:pic>
      <p:pic>
        <p:nvPicPr>
          <p:cNvPr id="13"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7339040" y="5572140"/>
            <a:ext cx="1804960" cy="944784"/>
          </a:xfrm>
          <a:prstGeom prst="rect">
            <a:avLst/>
          </a:prstGeom>
          <a:noFill/>
          <a:scene3d>
            <a:camera prst="perspectiveRelaxedModerately"/>
            <a:lightRig rig="contrasting" dir="t"/>
          </a:scene3d>
          <a:sp3d prstMaterial="metal"/>
        </p:spPr>
      </p:pic>
      <p:pic>
        <p:nvPicPr>
          <p:cNvPr id="14" name="Picture 3" descr="C:\Documents and Settings\Администратор\Рабочий стол\Новая папка\Finishes.Tiling.Ceramic.Mosaic.Floral.Rose - Green.jpg"/>
          <p:cNvPicPr>
            <a:picLocks noChangeAspect="1" noChangeArrowheads="1"/>
          </p:cNvPicPr>
          <p:nvPr/>
        </p:nvPicPr>
        <p:blipFill>
          <a:blip r:embed="rId3" cstate="print"/>
          <a:srcRect/>
          <a:stretch>
            <a:fillRect/>
          </a:stretch>
        </p:blipFill>
        <p:spPr bwMode="auto">
          <a:xfrm>
            <a:off x="6000760" y="5572140"/>
            <a:ext cx="2071702" cy="944784"/>
          </a:xfrm>
          <a:prstGeom prst="rect">
            <a:avLst/>
          </a:prstGeom>
          <a:noFill/>
          <a:scene3d>
            <a:camera prst="perspectiveRelaxedModerately"/>
            <a:lightRig rig="contrasting" dir="t"/>
          </a:scene3d>
          <a:sp3d prstMaterial="metal"/>
        </p:spPr>
      </p:pic>
      <p:sp>
        <p:nvSpPr>
          <p:cNvPr id="3" name="Горизонтальный свиток 2">
            <a:hlinkClick r:id="" action="ppaction://hlinkshowjump?jump=nextslide"/>
          </p:cNvPr>
          <p:cNvSpPr/>
          <p:nvPr/>
        </p:nvSpPr>
        <p:spPr>
          <a:xfrm rot="16200000">
            <a:off x="102368" y="221632"/>
            <a:ext cx="5267264" cy="5148000"/>
          </a:xfrm>
          <a:prstGeom prst="horizontalScroll">
            <a:avLst>
              <a:gd name="adj" fmla="val 9211"/>
            </a:avLst>
          </a:prstGeom>
          <a:blipFill>
            <a:blip r:embed="rId4"/>
            <a:stretch>
              <a:fillRect/>
            </a:stretch>
          </a:blipFill>
          <a:ln w="12700" cap="sq">
            <a:solidFill>
              <a:schemeClr val="accent6">
                <a:lumMod val="40000"/>
                <a:lumOff val="60000"/>
              </a:schemeClr>
            </a:solidFill>
            <a:bevel/>
          </a:ln>
          <a:effectLst>
            <a:outerShdw blurRad="152400" dir="4200000" sx="102000" sy="102000" algn="tr" rotWithShape="0">
              <a:prstClr val="black">
                <a:alpha val="40000"/>
              </a:prstClr>
            </a:outerShdw>
          </a:effectLst>
          <a:scene3d>
            <a:camera prst="orthographicFront"/>
            <a:lightRig rig="morning"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descr="C:\Documents and Settings\Администратор\Рабочий стол\Новая папка\Critical.png">
            <a:hlinkClick r:id="" action="ppaction://hlinkshowjump?jump=endshow"/>
          </p:cNvPr>
          <p:cNvPicPr>
            <a:picLocks noChangeAspect="1" noChangeArrowheads="1"/>
          </p:cNvPicPr>
          <p:nvPr/>
        </p:nvPicPr>
        <p:blipFill>
          <a:blip r:embed="rId5"/>
          <a:srcRect/>
          <a:stretch>
            <a:fillRect/>
          </a:stretch>
        </p:blipFill>
        <p:spPr bwMode="auto">
          <a:xfrm>
            <a:off x="8548699" y="0"/>
            <a:ext cx="595301" cy="595301"/>
          </a:xfrm>
          <a:prstGeom prst="rect">
            <a:avLst/>
          </a:prstGeom>
          <a:noFill/>
        </p:spPr>
      </p:pic>
      <p:pic>
        <p:nvPicPr>
          <p:cNvPr id="1041"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a:off x="2880000" y="5786454"/>
            <a:ext cx="1201755" cy="759886"/>
          </a:xfrm>
          <a:prstGeom prst="rect">
            <a:avLst/>
          </a:prstGeom>
          <a:noFill/>
        </p:spPr>
      </p:pic>
      <p:pic>
        <p:nvPicPr>
          <p:cNvPr id="1042" name="Picture 18" descr="C:\Documents and Settings\Администратор\Рабочий стол\Новая папка\DESKTOP X.png"/>
          <p:cNvPicPr>
            <a:picLocks noChangeAspect="1" noChangeArrowheads="1"/>
          </p:cNvPicPr>
          <p:nvPr/>
        </p:nvPicPr>
        <p:blipFill>
          <a:blip r:embed="rId7"/>
          <a:srcRect/>
          <a:stretch>
            <a:fillRect/>
          </a:stretch>
        </p:blipFill>
        <p:spPr bwMode="auto">
          <a:xfrm>
            <a:off x="3852000" y="108000"/>
            <a:ext cx="1004910" cy="1004910"/>
          </a:xfrm>
          <a:prstGeom prst="rect">
            <a:avLst/>
          </a:prstGeom>
          <a:noFill/>
        </p:spPr>
      </p:pic>
      <p:sp>
        <p:nvSpPr>
          <p:cNvPr id="37" name="Прямоугольник 36">
            <a:hlinkClick r:id="rId8" action="ppaction://hlinksldjump"/>
          </p:cNvPr>
          <p:cNvSpPr/>
          <p:nvPr/>
        </p:nvSpPr>
        <p:spPr>
          <a:xfrm>
            <a:off x="714348" y="928800"/>
            <a:ext cx="3986234" cy="3857652"/>
          </a:xfrm>
          <a:prstGeom prst="rect">
            <a:avLst/>
          </a:prstGeom>
          <a:blipFill>
            <a:blip r:embed="rId9"/>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43" name="Picture 19" descr="C:\Documents and Settings\Администратор\Рабочий стол\Новая папка\NVIDIA.png"/>
          <p:cNvPicPr>
            <a:picLocks noChangeAspect="1" noChangeArrowheads="1"/>
          </p:cNvPicPr>
          <p:nvPr/>
        </p:nvPicPr>
        <p:blipFill>
          <a:blip r:embed="rId10" cstate="print"/>
          <a:srcRect/>
          <a:stretch>
            <a:fillRect/>
          </a:stretch>
        </p:blipFill>
        <p:spPr bwMode="auto">
          <a:xfrm>
            <a:off x="72000" y="6480000"/>
            <a:ext cx="428596" cy="400284"/>
          </a:xfrm>
          <a:prstGeom prst="rect">
            <a:avLst/>
          </a:prstGeom>
          <a:noFill/>
          <a:effectLst>
            <a:softEdge rad="12700"/>
          </a:effectLst>
        </p:spPr>
      </p:pic>
      <p:pic>
        <p:nvPicPr>
          <p:cNvPr id="1045" name="Picture 21" descr="C:\Documents and Settings\Администратор\Рабочий стол\Новая папка\TEN POINT ONE.png"/>
          <p:cNvPicPr>
            <a:picLocks noChangeAspect="1" noChangeArrowheads="1"/>
          </p:cNvPicPr>
          <p:nvPr/>
        </p:nvPicPr>
        <p:blipFill>
          <a:blip r:embed="rId11"/>
          <a:srcRect/>
          <a:stretch>
            <a:fillRect/>
          </a:stretch>
        </p:blipFill>
        <p:spPr bwMode="auto">
          <a:xfrm>
            <a:off x="0" y="4929198"/>
            <a:ext cx="576000" cy="576000"/>
          </a:xfrm>
          <a:prstGeom prst="rect">
            <a:avLst/>
          </a:prstGeom>
          <a:noFill/>
          <a:effectLst>
            <a:outerShdw blurRad="63500" sx="102000" sy="102000" algn="ctr" rotWithShape="0">
              <a:prstClr val="black">
                <a:alpha val="40000"/>
              </a:prstClr>
            </a:outerShdw>
          </a:effectLst>
        </p:spPr>
      </p:pic>
      <p:pic>
        <p:nvPicPr>
          <p:cNvPr id="1056" name="Picture 32" descr="C:\Documents and Settings\Администратор\Рабочий стол\Новая папка\popo_emotions_full_version confuse.png"/>
          <p:cNvPicPr>
            <a:picLocks noChangeAspect="1" noChangeArrowheads="1"/>
          </p:cNvPicPr>
          <p:nvPr/>
        </p:nvPicPr>
        <p:blipFill>
          <a:blip r:embed="rId12"/>
          <a:srcRect/>
          <a:stretch>
            <a:fillRect/>
          </a:stretch>
        </p:blipFill>
        <p:spPr bwMode="auto">
          <a:xfrm>
            <a:off x="7000892" y="3714752"/>
            <a:ext cx="1719266" cy="1719266"/>
          </a:xfrm>
          <a:prstGeom prst="rect">
            <a:avLst/>
          </a:prstGeom>
          <a:noFill/>
        </p:spPr>
      </p:pic>
      <p:pic>
        <p:nvPicPr>
          <p:cNvPr id="1047" name="Picture 23" descr="C:\Documents and Settings\Администратор\Рабочий стол\Новая папка\CLOUDS.png"/>
          <p:cNvPicPr>
            <a:picLocks noChangeAspect="1" noChangeArrowheads="1"/>
          </p:cNvPicPr>
          <p:nvPr/>
        </p:nvPicPr>
        <p:blipFill>
          <a:blip r:embed="rId13"/>
          <a:srcRect/>
          <a:stretch>
            <a:fillRect/>
          </a:stretch>
        </p:blipFill>
        <p:spPr bwMode="auto">
          <a:xfrm>
            <a:off x="0" y="3816000"/>
            <a:ext cx="571504" cy="571504"/>
          </a:xfrm>
          <a:prstGeom prst="rect">
            <a:avLst/>
          </a:prstGeom>
          <a:noFill/>
        </p:spPr>
      </p:pic>
      <p:pic>
        <p:nvPicPr>
          <p:cNvPr id="1049" name="Picture 25" descr="C:\Documents and Settings\Администратор\Рабочий стол\Новая папка\FIRE.png"/>
          <p:cNvPicPr>
            <a:picLocks noChangeAspect="1" noChangeArrowheads="1"/>
          </p:cNvPicPr>
          <p:nvPr/>
        </p:nvPicPr>
        <p:blipFill>
          <a:blip r:embed="rId14"/>
          <a:srcRect/>
          <a:stretch>
            <a:fillRect/>
          </a:stretch>
        </p:blipFill>
        <p:spPr bwMode="auto">
          <a:xfrm>
            <a:off x="0" y="4392000"/>
            <a:ext cx="571504" cy="571504"/>
          </a:xfrm>
          <a:prstGeom prst="rect">
            <a:avLst/>
          </a:prstGeom>
          <a:noFill/>
        </p:spPr>
      </p:pic>
      <p:pic>
        <p:nvPicPr>
          <p:cNvPr id="47" name="Picture 17" descr="C:\Documents and Settings\Администратор\Рабочий стол\Новая папка\suivant-desactive.png"/>
          <p:cNvPicPr>
            <a:picLocks noChangeAspect="1" noChangeArrowheads="1"/>
          </p:cNvPicPr>
          <p:nvPr/>
        </p:nvPicPr>
        <p:blipFill>
          <a:blip r:embed="rId6"/>
          <a:srcRect/>
          <a:stretch>
            <a:fillRect/>
          </a:stretch>
        </p:blipFill>
        <p:spPr bwMode="auto">
          <a:xfrm rot="10800000">
            <a:off x="1439999" y="5714454"/>
            <a:ext cx="1201755" cy="759886"/>
          </a:xfrm>
          <a:prstGeom prst="rect">
            <a:avLst/>
          </a:prstGeom>
          <a:noFill/>
        </p:spPr>
      </p:pic>
      <p:pic>
        <p:nvPicPr>
          <p:cNvPr id="1035" name="Picture 11" descr="C:\Documents and Settings\Администратор\Рабочий стол\Новая папка\popo_emotions_full_version haha.png"/>
          <p:cNvPicPr>
            <a:picLocks noChangeAspect="1" noChangeArrowheads="1"/>
          </p:cNvPicPr>
          <p:nvPr/>
        </p:nvPicPr>
        <p:blipFill>
          <a:blip r:embed="rId15"/>
          <a:srcRect/>
          <a:stretch>
            <a:fillRect/>
          </a:stretch>
        </p:blipFill>
        <p:spPr bwMode="auto">
          <a:xfrm>
            <a:off x="7000892" y="3643314"/>
            <a:ext cx="1719266" cy="1719266"/>
          </a:xfrm>
          <a:prstGeom prst="rect">
            <a:avLst/>
          </a:prstGeom>
          <a:noFill/>
          <a:effectLst>
            <a:outerShdw blurRad="76200" dist="38100" sx="104000" sy="104000" algn="l" rotWithShape="0">
              <a:prstClr val="black">
                <a:alpha val="40000"/>
              </a:prstClr>
            </a:outerShdw>
          </a:effectLst>
        </p:spPr>
      </p:pic>
      <p:sp>
        <p:nvSpPr>
          <p:cNvPr id="26" name="Овальная выноска 25"/>
          <p:cNvSpPr/>
          <p:nvPr/>
        </p:nvSpPr>
        <p:spPr>
          <a:xfrm>
            <a:off x="5004000" y="216000"/>
            <a:ext cx="3929090" cy="2714644"/>
          </a:xfrm>
          <a:prstGeom prst="wedgeEllipseCallout">
            <a:avLst>
              <a:gd name="adj1" fmla="val 17617"/>
              <a:gd name="adj2" fmla="val 79689"/>
            </a:avLst>
          </a:prstGeom>
          <a:blipFill>
            <a:blip r:embed="rId16" cstate="print"/>
            <a:stretch>
              <a:fillRect/>
            </a:stretch>
          </a:blipFill>
          <a:ln>
            <a:solidFill>
              <a:schemeClr val="accent1">
                <a:lumMod val="20000"/>
                <a:lumOff val="80000"/>
              </a:schemeClr>
            </a:solidFill>
          </a:ln>
          <a:effectLst>
            <a:outerShdw blurRad="127000" dist="38100" dir="21000000" sx="102000" sy="102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ru-RU" sz="22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 </a:t>
            </a:r>
            <a:r>
              <a:rPr lang="ru-RU" sz="20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Но,</a:t>
            </a:r>
          </a:p>
          <a:p>
            <a:pPr algn="ctr"/>
            <a:r>
              <a:rPr lang="ru-RU" sz="20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 </a:t>
            </a:r>
            <a:r>
              <a:rPr lang="ru-RU" sz="20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прежде  чем Вы, любознательные, </a:t>
            </a:r>
            <a:r>
              <a:rPr lang="ru-RU" sz="20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окажитесь </a:t>
            </a:r>
            <a:r>
              <a:rPr lang="ru-RU" sz="2000" b="1"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rPr>
              <a:t>наедине  с колодцем Лотоса, расскажу Вам историю…</a:t>
            </a:r>
            <a:endParaRPr lang="ru-RU" sz="2200" b="1"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Constantia" pitchFamily="18" charset="0"/>
            </a:endParaRPr>
          </a:p>
        </p:txBody>
      </p:sp>
      <p:pic>
        <p:nvPicPr>
          <p:cNvPr id="28" name="Picture 16" descr="C:\Documents and Settings\Администратор\Рабочий стол\Новая папка\suivant.png">
            <a:hlinkClick r:id="rId17" action="ppaction://hlinksldjump"/>
          </p:cNvPr>
          <p:cNvPicPr>
            <a:picLocks noChangeAspect="1" noChangeArrowheads="1"/>
          </p:cNvPicPr>
          <p:nvPr/>
        </p:nvPicPr>
        <p:blipFill>
          <a:blip r:embed="rId18"/>
          <a:srcRect/>
          <a:stretch>
            <a:fillRect/>
          </a:stretch>
        </p:blipFill>
        <p:spPr bwMode="auto">
          <a:xfrm>
            <a:off x="2857488" y="5786454"/>
            <a:ext cx="1201755" cy="759886"/>
          </a:xfrm>
          <a:prstGeom prst="rect">
            <a:avLst/>
          </a:prstGeom>
          <a:noFill/>
        </p:spPr>
      </p:pic>
      <p:pic>
        <p:nvPicPr>
          <p:cNvPr id="29" name="Picture 16" descr="C:\Documents and Settings\Администратор\Рабочий стол\Новая папка\suivant.png">
            <a:hlinkClick r:id="rId19" action="ppaction://hlinksldjump"/>
          </p:cNvPr>
          <p:cNvPicPr>
            <a:picLocks noChangeAspect="1" noChangeArrowheads="1"/>
          </p:cNvPicPr>
          <p:nvPr/>
        </p:nvPicPr>
        <p:blipFill>
          <a:blip r:embed="rId18"/>
          <a:srcRect/>
          <a:stretch>
            <a:fillRect/>
          </a:stretch>
        </p:blipFill>
        <p:spPr bwMode="auto">
          <a:xfrm rot="10800000">
            <a:off x="1428728" y="5715016"/>
            <a:ext cx="1201755" cy="759886"/>
          </a:xfrm>
          <a:prstGeom prst="rect">
            <a:avLst/>
          </a:prstGeom>
          <a:noFill/>
        </p:spPr>
      </p:pic>
    </p:spTree>
  </p:cSld>
  <p:clrMapOvr>
    <a:masterClrMapping/>
  </p:clrMapOvr>
  <p:transition advClick="0">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4000"/>
                                  </p:stCondLst>
                                  <p:childTnLst>
                                    <p:set>
                                      <p:cBhvr>
                                        <p:cTn id="6" dur="1" fill="hold">
                                          <p:stCondLst>
                                            <p:cond delay="0"/>
                                          </p:stCondLst>
                                        </p:cTn>
                                        <p:tgtEl>
                                          <p:spTgt spid="28"/>
                                        </p:tgtEl>
                                        <p:attrNameLst>
                                          <p:attrName>style.visibility</p:attrName>
                                        </p:attrNameLst>
                                      </p:cBhvr>
                                      <p:to>
                                        <p:strVal val="visible"/>
                                      </p:to>
                                    </p:set>
                                    <p:animEffect transition="in" filter="strips(downLeft)">
                                      <p:cBhvr>
                                        <p:cTn id="7" dur="500"/>
                                        <p:tgtEl>
                                          <p:spTgt spid="28"/>
                                        </p:tgtEl>
                                      </p:cBhvr>
                                    </p:animEffect>
                                  </p:childTnLst>
                                </p:cTn>
                              </p:par>
                              <p:par>
                                <p:cTn id="8" presetID="18" presetClass="entr" presetSubtype="12" fill="hold" nodeType="withEffect">
                                  <p:stCondLst>
                                    <p:cond delay="4000"/>
                                  </p:stCondLst>
                                  <p:childTnLst>
                                    <p:set>
                                      <p:cBhvr>
                                        <p:cTn id="9" dur="1" fill="hold">
                                          <p:stCondLst>
                                            <p:cond delay="0"/>
                                          </p:stCondLst>
                                        </p:cTn>
                                        <p:tgtEl>
                                          <p:spTgt spid="29"/>
                                        </p:tgtEl>
                                        <p:attrNameLst>
                                          <p:attrName>style.visibility</p:attrName>
                                        </p:attrNameLst>
                                      </p:cBhvr>
                                      <p:to>
                                        <p:strVal val="visible"/>
                                      </p:to>
                                    </p:set>
                                    <p:animEffect transition="in" filter="strips(downLeft)">
                                      <p:cBhvr>
                                        <p:cTn id="10" dur="500"/>
                                        <p:tgtEl>
                                          <p:spTgt spid="29"/>
                                        </p:tgtEl>
                                      </p:cBhvr>
                                    </p:animEffect>
                                  </p:childTnLst>
                                </p:cTn>
                              </p:par>
                            </p:childTnLst>
                          </p:cTn>
                        </p:par>
                        <p:par>
                          <p:cTn id="11" fill="hold">
                            <p:stCondLst>
                              <p:cond delay="4500"/>
                            </p:stCondLst>
                            <p:childTnLst>
                              <p:par>
                                <p:cTn id="12" presetID="35" presetClass="emph" presetSubtype="0" fill="hold" nodeType="afterEffect">
                                  <p:stCondLst>
                                    <p:cond delay="1000"/>
                                  </p:stCondLst>
                                  <p:childTnLst>
                                    <p:anim calcmode="discrete" valueType="str">
                                      <p:cBhvr>
                                        <p:cTn id="13"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14" fill="hold">
                            <p:stCondLst>
                              <p:cond delay="6500"/>
                            </p:stCondLst>
                            <p:childTnLst>
                              <p:par>
                                <p:cTn id="15" presetID="35" presetClass="emph" presetSubtype="0" fill="hold" nodeType="afterEffect">
                                  <p:stCondLst>
                                    <p:cond delay="0"/>
                                  </p:stCondLst>
                                  <p:childTnLst>
                                    <p:anim calcmode="discrete" valueType="str">
                                      <p:cBhvr>
                                        <p:cTn id="16"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0" y="0"/>
            <a:ext cx="9144000" cy="6858000"/>
          </a:xfrm>
          <a:prstGeom prst="rect">
            <a:avLst/>
          </a:prstGeom>
          <a:blipFill>
            <a:blip r:embed="rId3"/>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18635</TotalTime>
  <Words>2228</Words>
  <Application>Microsoft Office PowerPoint</Application>
  <PresentationFormat>Экран (4:3)</PresentationFormat>
  <Paragraphs>158</Paragraphs>
  <Slides>64</Slides>
  <Notes>1</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64</vt:i4>
      </vt:variant>
    </vt:vector>
  </HeadingPairs>
  <TitlesOfParts>
    <vt:vector size="66" baseType="lpstr">
      <vt:lpstr>Тема Office</vt:lpstr>
      <vt:lpstr>Формула</vt:lpstr>
      <vt:lpstr>Для продолжения </vt:lpstr>
      <vt:lpstr>    Жданович Юрий Николаевич®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Алюшин</dc:creator>
  <cp:lastModifiedBy>МГГУ</cp:lastModifiedBy>
  <cp:revision>1342</cp:revision>
  <dcterms:modified xsi:type="dcterms:W3CDTF">2014-12-04T16:24:25Z</dcterms:modified>
</cp:coreProperties>
</file>